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5" r:id="rId37"/>
    <p:sldId id="291" r:id="rId38"/>
    <p:sldId id="293" r:id="rId39"/>
    <p:sldId id="292" r:id="rId40"/>
    <p:sldId id="296" r:id="rId41"/>
    <p:sldId id="299" r:id="rId42"/>
    <p:sldId id="297" r:id="rId43"/>
    <p:sldId id="298" r:id="rId44"/>
    <p:sldId id="305"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180684-0411-4E0F-B366-5D91636C0778}" type="datetimeFigureOut">
              <a:rPr lang="id-ID" smtClean="0"/>
              <a:t>18/05/2014</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8611DF-855A-414B-B7ED-575E28216C7B}" type="slidenum">
              <a:rPr lang="id-ID" smtClean="0"/>
              <a:t>‹#›</a:t>
            </a:fld>
            <a:endParaRPr lang="id-ID"/>
          </a:p>
        </p:txBody>
      </p:sp>
    </p:spTree>
    <p:extLst>
      <p:ext uri="{BB962C8B-B14F-4D97-AF65-F5344CB8AC3E}">
        <p14:creationId xmlns:p14="http://schemas.microsoft.com/office/powerpoint/2010/main" val="2385720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D8611DF-855A-414B-B7ED-575E28216C7B}" type="slidenum">
              <a:rPr lang="id-ID" smtClean="0"/>
              <a:t>45</a:t>
            </a:fld>
            <a:endParaRPr lang="id-ID"/>
          </a:p>
        </p:txBody>
      </p:sp>
    </p:spTree>
    <p:extLst>
      <p:ext uri="{BB962C8B-B14F-4D97-AF65-F5344CB8AC3E}">
        <p14:creationId xmlns:p14="http://schemas.microsoft.com/office/powerpoint/2010/main" val="3422298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CA3D00-2DD8-4AD2-A11B-D16499567E3C}"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3832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A3D00-2DD8-4AD2-A11B-D16499567E3C}"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145128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A3D00-2DD8-4AD2-A11B-D16499567E3C}"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93493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CA3D00-2DD8-4AD2-A11B-D16499567E3C}"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2162957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CA3D00-2DD8-4AD2-A11B-D16499567E3C}" type="datetimeFigureOut">
              <a:rPr lang="en-US" smtClean="0"/>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367207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CA3D00-2DD8-4AD2-A11B-D16499567E3C}"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62688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CA3D00-2DD8-4AD2-A11B-D16499567E3C}" type="datetimeFigureOut">
              <a:rPr lang="en-US" smtClean="0"/>
              <a:t>5/18/2014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10581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CA3D00-2DD8-4AD2-A11B-D16499567E3C}" type="datetimeFigureOut">
              <a:rPr lang="en-US" smtClean="0"/>
              <a:t>5/18/2014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70705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A3D00-2DD8-4AD2-A11B-D16499567E3C}" type="datetimeFigureOut">
              <a:rPr lang="en-US" smtClean="0"/>
              <a:t>5/18/2014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428482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A3D00-2DD8-4AD2-A11B-D16499567E3C}"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272930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A3D00-2DD8-4AD2-A11B-D16499567E3C}" type="datetimeFigureOut">
              <a:rPr lang="en-US" smtClean="0"/>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6F6B8-8F96-484C-AAAB-EC74497D8754}" type="slidenum">
              <a:rPr lang="en-US" smtClean="0"/>
              <a:t>‹#›</a:t>
            </a:fld>
            <a:endParaRPr lang="en-US"/>
          </a:p>
        </p:txBody>
      </p:sp>
    </p:spTree>
    <p:extLst>
      <p:ext uri="{BB962C8B-B14F-4D97-AF65-F5344CB8AC3E}">
        <p14:creationId xmlns:p14="http://schemas.microsoft.com/office/powerpoint/2010/main" val="190381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A3D00-2DD8-4AD2-A11B-D16499567E3C}" type="datetimeFigureOut">
              <a:rPr lang="en-US" smtClean="0"/>
              <a:t>5/18/2014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6F6B8-8F96-484C-AAAB-EC74497D8754}" type="slidenum">
              <a:rPr lang="en-US" smtClean="0"/>
              <a:t>‹#›</a:t>
            </a:fld>
            <a:endParaRPr lang="en-US"/>
          </a:p>
        </p:txBody>
      </p:sp>
    </p:spTree>
    <p:extLst>
      <p:ext uri="{BB962C8B-B14F-4D97-AF65-F5344CB8AC3E}">
        <p14:creationId xmlns:p14="http://schemas.microsoft.com/office/powerpoint/2010/main" val="1604208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b="1" i="1" dirty="0">
                <a:latin typeface="Adobe Garamond Pro Bold" pitchFamily="18" charset="0"/>
              </a:rPr>
              <a:t>ISA </a:t>
            </a:r>
            <a:r>
              <a:rPr lang="en-US" b="1" i="1" dirty="0" smtClean="0">
                <a:latin typeface="Adobe Garamond Pro Bold" pitchFamily="18" charset="0"/>
              </a:rPr>
              <a:t/>
            </a:r>
            <a:br>
              <a:rPr lang="en-US" b="1" i="1" dirty="0" smtClean="0">
                <a:latin typeface="Adobe Garamond Pro Bold" pitchFamily="18" charset="0"/>
              </a:rPr>
            </a:br>
            <a:r>
              <a:rPr lang="en-US" b="1" i="1" dirty="0" smtClean="0">
                <a:latin typeface="Adobe Garamond Pro Bold" pitchFamily="18" charset="0"/>
              </a:rPr>
              <a:t>(</a:t>
            </a:r>
            <a:r>
              <a:rPr lang="en-US" b="1" i="1" dirty="0">
                <a:latin typeface="Adobe Garamond Pro Bold" pitchFamily="18" charset="0"/>
              </a:rPr>
              <a:t>INTERNTIONAL STANDART AUDITING)</a:t>
            </a:r>
            <a:r>
              <a:rPr lang="en-US" dirty="0">
                <a:latin typeface="Adobe Garamond Pro Bold" pitchFamily="18" charset="0"/>
              </a:rPr>
              <a:t/>
            </a:r>
            <a:br>
              <a:rPr lang="en-US" dirty="0">
                <a:latin typeface="Adobe Garamond Pro Bold" pitchFamily="18" charset="0"/>
              </a:rPr>
            </a:br>
            <a:endParaRPr lang="en-US" dirty="0">
              <a:latin typeface="Adobe Garamond Pro Bold" pitchFamily="18" charset="0"/>
            </a:endParaRPr>
          </a:p>
        </p:txBody>
      </p:sp>
      <p:sp>
        <p:nvSpPr>
          <p:cNvPr id="3" name="Subtitle 2"/>
          <p:cNvSpPr>
            <a:spLocks noGrp="1"/>
          </p:cNvSpPr>
          <p:nvPr>
            <p:ph type="subTitle" idx="1"/>
          </p:nvPr>
        </p:nvSpPr>
        <p:spPr/>
        <p:txBody>
          <a:bodyPr/>
          <a:lstStyle/>
          <a:p>
            <a:r>
              <a:rPr lang="id-ID" b="1" dirty="0" smtClean="0">
                <a:solidFill>
                  <a:srgbClr val="C00000"/>
                </a:solidFill>
              </a:rPr>
              <a:t>BAB 3 &amp; 4</a:t>
            </a:r>
          </a:p>
          <a:p>
            <a:endParaRPr lang="en-US" dirty="0"/>
          </a:p>
        </p:txBody>
      </p:sp>
    </p:spTree>
    <p:extLst>
      <p:ext uri="{BB962C8B-B14F-4D97-AF65-F5344CB8AC3E}">
        <p14:creationId xmlns:p14="http://schemas.microsoft.com/office/powerpoint/2010/main" val="3992352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PROYEK ISA DI INDONESIA</a:t>
            </a:r>
            <a:r>
              <a:rPr lang="en-US" dirty="0"/>
              <a:t/>
            </a:r>
            <a:br>
              <a:rPr lang="en-US" dirty="0"/>
            </a:br>
            <a:r>
              <a:rPr lang="en-US" sz="3100" i="1" dirty="0" smtClean="0"/>
              <a:t>LANJUTAN …..</a:t>
            </a:r>
            <a:endParaRPr lang="en-US" i="1" dirty="0"/>
          </a:p>
        </p:txBody>
      </p:sp>
      <p:sp>
        <p:nvSpPr>
          <p:cNvPr id="3" name="Content Placeholder 2"/>
          <p:cNvSpPr>
            <a:spLocks noGrp="1"/>
          </p:cNvSpPr>
          <p:nvPr>
            <p:ph idx="1"/>
          </p:nvPr>
        </p:nvSpPr>
        <p:spPr/>
        <p:txBody>
          <a:bodyPr>
            <a:normAutofit fontScale="77500" lnSpcReduction="20000"/>
          </a:bodyPr>
          <a:lstStyle/>
          <a:p>
            <a:pPr marL="0" lvl="0" indent="0" algn="just">
              <a:buNone/>
            </a:pPr>
            <a:r>
              <a:rPr lang="en-US" dirty="0" smtClean="0"/>
              <a:t>ADA </a:t>
            </a:r>
            <a:r>
              <a:rPr lang="en-US" dirty="0"/>
              <a:t>7 KEWAJIBAN IFAC DALAM SMO :</a:t>
            </a:r>
          </a:p>
          <a:p>
            <a:pPr lvl="0" algn="just"/>
            <a:r>
              <a:rPr lang="en-US" dirty="0"/>
              <a:t>MEMBUAT DAN MEMPUBLIKASI QUALITY CONTROL STANDARDS DAN PETUNJUK BAGI KAP UNTUK MENGIMPLEMENTASIKAN SISTEM PENGENDALIAN MUTU SESUAI </a:t>
            </a:r>
            <a:r>
              <a:rPr lang="en-US" i="1" dirty="0"/>
              <a:t>INTERNATIONAL STANDARD ON QUALITY CONTROL (ISQC)</a:t>
            </a:r>
            <a:endParaRPr lang="en-US" dirty="0"/>
          </a:p>
          <a:p>
            <a:pPr lvl="0" algn="just"/>
            <a:r>
              <a:rPr lang="en-US" dirty="0"/>
              <a:t>BERKENAAN DENGAN STANDART  PENDIDIKAN BAGI AKUNTAN PROFESIONAL, PETUNJUK MENGENAI PENDIDIKAN BAGI AKUNTAN PROFESIOANL DAN TERBITAN MENGENAI PENDIDIKAN BAGI AKUNTAN PROFESIONAL</a:t>
            </a:r>
          </a:p>
          <a:p>
            <a:pPr lvl="0" algn="just"/>
            <a:r>
              <a:rPr lang="en-US" dirty="0"/>
              <a:t> BERKENAAN DENGAN STANDAR MUTU, AUDITING DAN ASSURANCE UNTUK ANGGOTA</a:t>
            </a:r>
          </a:p>
          <a:p>
            <a:pPr marL="0" indent="0" algn="just">
              <a:buNone/>
            </a:pPr>
            <a:endParaRPr lang="en-US" dirty="0"/>
          </a:p>
        </p:txBody>
      </p:sp>
    </p:spTree>
    <p:extLst>
      <p:ext uri="{BB962C8B-B14F-4D97-AF65-F5344CB8AC3E}">
        <p14:creationId xmlns:p14="http://schemas.microsoft.com/office/powerpoint/2010/main" val="2322541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PROYEK ISA DI INDONESIA</a:t>
            </a:r>
            <a:r>
              <a:rPr lang="en-US" dirty="0"/>
              <a:t/>
            </a:r>
            <a:br>
              <a:rPr lang="en-US" dirty="0"/>
            </a:br>
            <a:r>
              <a:rPr lang="en-US" sz="3100" i="1" dirty="0" smtClean="0"/>
              <a:t>LANJUTAN …..</a:t>
            </a:r>
            <a:endParaRPr lang="en-US" i="1" dirty="0"/>
          </a:p>
        </p:txBody>
      </p:sp>
      <p:sp>
        <p:nvSpPr>
          <p:cNvPr id="3" name="Content Placeholder 2"/>
          <p:cNvSpPr>
            <a:spLocks noGrp="1"/>
          </p:cNvSpPr>
          <p:nvPr>
            <p:ph idx="1"/>
          </p:nvPr>
        </p:nvSpPr>
        <p:spPr/>
        <p:txBody>
          <a:bodyPr>
            <a:normAutofit fontScale="85000" lnSpcReduction="10000"/>
          </a:bodyPr>
          <a:lstStyle/>
          <a:p>
            <a:pPr lvl="0" algn="just"/>
            <a:r>
              <a:rPr lang="en-US" dirty="0" smtClean="0"/>
              <a:t>BERKENAAN </a:t>
            </a:r>
            <a:r>
              <a:rPr lang="en-US" dirty="0"/>
              <a:t>DENGAN KODE ETIK DAN PERNYATAAN LAINNYA</a:t>
            </a:r>
          </a:p>
          <a:p>
            <a:pPr lvl="0" algn="just"/>
            <a:r>
              <a:rPr lang="en-US" dirty="0"/>
              <a:t>BERKENAAN DENGAN INTERNATIONAL PIBLIC SECTOR ACCOUNTING STANDT DAN PETUNJUK LAIN</a:t>
            </a:r>
          </a:p>
          <a:p>
            <a:pPr lvl="0" algn="just"/>
            <a:r>
              <a:rPr lang="en-US" dirty="0"/>
              <a:t> BERKENAAN DENGAN INVESTIGASI DAN PENJATUHAETAPI N SANKSI DK TALPELANGGARAN PERILAKU, TERMASUTIDAK TERBATAS PADA PELANGGARAN STANDART DAN KETENTUAN PROFESIONAL OLEH ANGGOTA</a:t>
            </a:r>
          </a:p>
          <a:p>
            <a:pPr lvl="0" algn="just"/>
            <a:r>
              <a:rPr lang="en-US" dirty="0"/>
              <a:t>BERKENAAN DENGAN IFRS YG DITERBITKAN OLEH </a:t>
            </a:r>
            <a:r>
              <a:rPr lang="en-US" i="1" dirty="0"/>
              <a:t>IASB (INTERNATIONAL ACCONUTING STANDART BOARD)</a:t>
            </a:r>
            <a:endParaRPr lang="en-US" dirty="0"/>
          </a:p>
          <a:p>
            <a:pPr marL="0" indent="0" algn="just">
              <a:buNone/>
            </a:pPr>
            <a:endParaRPr lang="en-US" dirty="0"/>
          </a:p>
        </p:txBody>
      </p:sp>
    </p:spTree>
    <p:extLst>
      <p:ext uri="{BB962C8B-B14F-4D97-AF65-F5344CB8AC3E}">
        <p14:creationId xmlns:p14="http://schemas.microsoft.com/office/powerpoint/2010/main" val="1910486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AUDIT </a:t>
            </a:r>
            <a:r>
              <a:rPr lang="en-US" b="1"/>
              <a:t>BERBASI</a:t>
            </a:r>
            <a:r>
              <a:rPr lang="en-US" b="1" i="1"/>
              <a:t>S </a:t>
            </a:r>
            <a:r>
              <a:rPr lang="en-US" b="1" smtClean="0"/>
              <a:t>RISIKO</a:t>
            </a:r>
            <a:r>
              <a:rPr lang="en-US" dirty="0"/>
              <a:t/>
            </a:r>
            <a:br>
              <a:rPr lang="en-US" dirty="0"/>
            </a:br>
            <a:r>
              <a:rPr lang="en-US" sz="2700" dirty="0"/>
              <a:t>( CIRI PENTING DARI AUDIT BERBASIS ISA ADALAH BAHWA AUDIT INI BERBASIS RISIKO)</a:t>
            </a:r>
            <a:endParaRPr lang="en-US" dirty="0"/>
          </a:p>
        </p:txBody>
      </p:sp>
      <p:sp>
        <p:nvSpPr>
          <p:cNvPr id="3" name="Content Placeholder 2"/>
          <p:cNvSpPr>
            <a:spLocks noGrp="1"/>
          </p:cNvSpPr>
          <p:nvPr>
            <p:ph idx="1"/>
          </p:nvPr>
        </p:nvSpPr>
        <p:spPr/>
        <p:txBody>
          <a:bodyPr/>
          <a:lstStyle/>
          <a:p>
            <a:pPr marL="0" indent="0">
              <a:buNone/>
            </a:pPr>
            <a:r>
              <a:rPr lang="en-US" b="1" dirty="0"/>
              <a:t>KONSEPNYA :</a:t>
            </a:r>
          </a:p>
          <a:p>
            <a:pPr lvl="0"/>
            <a:r>
              <a:rPr lang="en-US" i="1" dirty="0"/>
              <a:t>REASONABLE ASSURANCE</a:t>
            </a:r>
            <a:r>
              <a:rPr lang="en-US" dirty="0"/>
              <a:t> (ASURANS YANG LAYAK)</a:t>
            </a:r>
          </a:p>
          <a:p>
            <a:pPr lvl="0"/>
            <a:r>
              <a:rPr lang="en-US" i="1" dirty="0"/>
              <a:t>INHERENT LIMITATIONS</a:t>
            </a:r>
            <a:r>
              <a:rPr lang="en-US" dirty="0"/>
              <a:t> (RISIKO BAWAAN)</a:t>
            </a:r>
          </a:p>
          <a:p>
            <a:pPr lvl="0"/>
            <a:r>
              <a:rPr lang="en-US" i="1" dirty="0"/>
              <a:t>AUDIT SCOPE</a:t>
            </a:r>
            <a:r>
              <a:rPr lang="en-US" dirty="0"/>
              <a:t> (LINGKUP AUDIT)</a:t>
            </a:r>
          </a:p>
          <a:p>
            <a:pPr lvl="0"/>
            <a:r>
              <a:rPr lang="en-US" i="1" dirty="0"/>
              <a:t>MATERIAL MISSTATEMENT </a:t>
            </a:r>
            <a:r>
              <a:rPr lang="en-US" dirty="0"/>
              <a:t>(SALAH SAJI MATERIAL)</a:t>
            </a:r>
          </a:p>
          <a:p>
            <a:pPr lvl="0"/>
            <a:r>
              <a:rPr lang="en-US" i="1" dirty="0"/>
              <a:t>ASSERTION </a:t>
            </a:r>
            <a:r>
              <a:rPr lang="en-US" dirty="0"/>
              <a:t>(ASERSI)</a:t>
            </a:r>
          </a:p>
          <a:p>
            <a:pPr marL="0" indent="0">
              <a:buNone/>
            </a:pPr>
            <a:endParaRPr lang="en-US" dirty="0"/>
          </a:p>
        </p:txBody>
      </p:sp>
    </p:spTree>
    <p:extLst>
      <p:ext uri="{BB962C8B-B14F-4D97-AF65-F5344CB8AC3E}">
        <p14:creationId xmlns:p14="http://schemas.microsoft.com/office/powerpoint/2010/main" val="1164054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mtClean="0"/>
              <a:t>REASONABLE </a:t>
            </a:r>
            <a:r>
              <a:rPr lang="en-US" b="1" i="1" dirty="0"/>
              <a:t>ASSURANCE</a:t>
            </a:r>
            <a:r>
              <a:rPr lang="en-US" b="1" dirty="0"/>
              <a:t> </a:t>
            </a:r>
            <a:r>
              <a:rPr lang="en-US" b="1" dirty="0" smtClean="0"/>
              <a:t/>
            </a:r>
            <a:br>
              <a:rPr lang="en-US" b="1" dirty="0" smtClean="0"/>
            </a:br>
            <a:r>
              <a:rPr lang="en-US" sz="2700" b="1" dirty="0" smtClean="0"/>
              <a:t>(ASURANS YANG </a:t>
            </a:r>
            <a:r>
              <a:rPr lang="en-US" sz="2700" b="1" smtClean="0"/>
              <a:t>LAYAK)</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dirty="0"/>
              <a:t>DIPEROLEH KETIKA AUDITOR MENEMUKAN BUKTI AUDIT YANG CUKUP DAN TEPAT UNTUK MENEKAN RISIKO AUDIT. </a:t>
            </a:r>
            <a:endParaRPr lang="en-US" dirty="0" smtClean="0"/>
          </a:p>
          <a:p>
            <a:pPr marL="0" indent="0" algn="just">
              <a:buNone/>
            </a:pPr>
            <a:r>
              <a:rPr lang="en-US" dirty="0" smtClean="0"/>
              <a:t>RISIKO </a:t>
            </a:r>
            <a:r>
              <a:rPr lang="en-US" dirty="0"/>
              <a:t>AUDIT ADALAH RISIKO DIMANA AUDITOR MEMBERIKAN OPINI YANG SALAH KETIKA LAPORAN KEUANGN DISALAH SAJIKAN SECARA MATERIAL. </a:t>
            </a:r>
            <a:endParaRPr lang="en-US" dirty="0" smtClean="0"/>
          </a:p>
          <a:p>
            <a:pPr marL="0" indent="0" algn="just">
              <a:buNone/>
            </a:pPr>
            <a:r>
              <a:rPr lang="en-US" dirty="0" smtClean="0"/>
              <a:t>AUDITOR </a:t>
            </a:r>
            <a:r>
              <a:rPr lang="en-US" dirty="0"/>
              <a:t>INGIN MENEKAN RISIKO E</a:t>
            </a:r>
            <a:r>
              <a:rPr lang="en-US" i="1" dirty="0"/>
              <a:t>PERSUASIVE</a:t>
            </a:r>
            <a:r>
              <a:rPr lang="en-US" dirty="0"/>
              <a:t> (MENGUATKAN) DAN BUKAN </a:t>
            </a:r>
            <a:r>
              <a:rPr lang="en-US" i="1" dirty="0"/>
              <a:t>CONCLUSIVE</a:t>
            </a:r>
            <a:r>
              <a:rPr lang="en-US" dirty="0"/>
              <a:t> (MEYAKINKAN SECARA MUTLAK)</a:t>
            </a:r>
          </a:p>
          <a:p>
            <a:pPr marL="0" indent="0" algn="just">
              <a:buNone/>
            </a:pPr>
            <a:endParaRPr lang="en-US" dirty="0"/>
          </a:p>
        </p:txBody>
      </p:sp>
    </p:spTree>
    <p:extLst>
      <p:ext uri="{BB962C8B-B14F-4D97-AF65-F5344CB8AC3E}">
        <p14:creationId xmlns:p14="http://schemas.microsoft.com/office/powerpoint/2010/main" val="3327694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INHERENT </a:t>
            </a:r>
            <a:r>
              <a:rPr lang="en-US" b="1" i="1" dirty="0"/>
              <a:t>LIMITATIONS</a:t>
            </a:r>
            <a:r>
              <a:rPr lang="en-US" b="1" dirty="0"/>
              <a:t> </a:t>
            </a:r>
            <a:r>
              <a:rPr lang="en-US" b="1" dirty="0" smtClean="0"/>
              <a:t/>
            </a:r>
            <a:br>
              <a:rPr lang="en-US" b="1" dirty="0" smtClean="0"/>
            </a:br>
            <a:r>
              <a:rPr lang="en-US" sz="3100" b="1" dirty="0" smtClean="0"/>
              <a:t>(</a:t>
            </a:r>
            <a:r>
              <a:rPr lang="en-US" sz="3100" b="1" dirty="0"/>
              <a:t>RISIKO BAWAAN)</a:t>
            </a:r>
            <a:r>
              <a:rPr lang="en-US" sz="3100" dirty="0"/>
              <a:t/>
            </a:r>
            <a:br>
              <a:rPr lang="en-US" sz="3100"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17788539"/>
              </p:ext>
            </p:extLst>
          </p:nvPr>
        </p:nvGraphicFramePr>
        <p:xfrm>
          <a:off x="609600" y="1752601"/>
          <a:ext cx="8153400" cy="4834127"/>
        </p:xfrm>
        <a:graphic>
          <a:graphicData uri="http://schemas.openxmlformats.org/drawingml/2006/table">
            <a:tbl>
              <a:tblPr firstRow="1" firstCol="1" bandRow="1">
                <a:tableStyleId>{5C22544A-7EE6-4342-B048-85BDC9FD1C3A}</a:tableStyleId>
              </a:tblPr>
              <a:tblGrid>
                <a:gridCol w="2156460"/>
                <a:gridCol w="5996940"/>
              </a:tblGrid>
              <a:tr h="838199">
                <a:tc>
                  <a:txBody>
                    <a:bodyPr/>
                    <a:lstStyle/>
                    <a:p>
                      <a:pPr marL="0" marR="0" algn="ctr">
                        <a:lnSpc>
                          <a:spcPct val="115000"/>
                        </a:lnSpc>
                        <a:spcBef>
                          <a:spcPts val="0"/>
                        </a:spcBef>
                        <a:spcAft>
                          <a:spcPts val="0"/>
                        </a:spcAft>
                      </a:pPr>
                      <a:r>
                        <a:rPr lang="en-US" sz="3200" dirty="0">
                          <a:effectLst/>
                        </a:rPr>
                        <a:t>KENDALA</a:t>
                      </a:r>
                      <a:endParaRPr lang="en-US" sz="2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800" dirty="0">
                          <a:effectLst/>
                        </a:rPr>
                        <a:t>ALASAN</a:t>
                      </a:r>
                      <a:endParaRPr lang="en-US" sz="2400" dirty="0">
                        <a:effectLst/>
                        <a:latin typeface="Calibri"/>
                        <a:ea typeface="Calibri"/>
                        <a:cs typeface="Times New Roman"/>
                      </a:endParaRPr>
                    </a:p>
                  </a:txBody>
                  <a:tcPr marL="68580" marR="68580" marT="0" marB="0"/>
                </a:tc>
              </a:tr>
              <a:tr h="3352800">
                <a:tc>
                  <a:txBody>
                    <a:bodyPr/>
                    <a:lstStyle/>
                    <a:p>
                      <a:pPr marL="0" marR="0" algn="just">
                        <a:lnSpc>
                          <a:spcPct val="115000"/>
                        </a:lnSpc>
                        <a:spcBef>
                          <a:spcPts val="0"/>
                        </a:spcBef>
                        <a:spcAft>
                          <a:spcPts val="0"/>
                        </a:spcAft>
                      </a:pPr>
                      <a:r>
                        <a:rPr lang="en-US" sz="3200" dirty="0" err="1">
                          <a:effectLst/>
                        </a:rPr>
                        <a:t>Sifat</a:t>
                      </a:r>
                      <a:r>
                        <a:rPr lang="en-US" sz="3200" dirty="0">
                          <a:effectLst/>
                        </a:rPr>
                        <a:t> </a:t>
                      </a:r>
                      <a:r>
                        <a:rPr lang="en-US" sz="3200" dirty="0" err="1">
                          <a:effectLst/>
                        </a:rPr>
                        <a:t>Pelaporan</a:t>
                      </a:r>
                      <a:r>
                        <a:rPr lang="en-US" sz="3200" dirty="0">
                          <a:effectLst/>
                        </a:rPr>
                        <a:t> </a:t>
                      </a:r>
                      <a:r>
                        <a:rPr lang="en-US" sz="3200" dirty="0" err="1">
                          <a:effectLst/>
                        </a:rPr>
                        <a:t>Keuangan</a:t>
                      </a:r>
                      <a:endParaRPr lang="en-US" sz="28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3200" dirty="0">
                          <a:effectLst/>
                        </a:rPr>
                        <a:t> </a:t>
                      </a:r>
                      <a:r>
                        <a:rPr lang="en-US" sz="2800" dirty="0" err="1">
                          <a:effectLst/>
                        </a:rPr>
                        <a:t>pembuatan</a:t>
                      </a:r>
                      <a:r>
                        <a:rPr lang="en-US" sz="2800" dirty="0">
                          <a:effectLst/>
                        </a:rPr>
                        <a:t> </a:t>
                      </a:r>
                      <a:r>
                        <a:rPr lang="en-US" sz="2800" dirty="0" err="1">
                          <a:effectLst/>
                        </a:rPr>
                        <a:t>laporan</a:t>
                      </a:r>
                      <a:r>
                        <a:rPr lang="en-US" sz="2800" dirty="0">
                          <a:effectLst/>
                        </a:rPr>
                        <a:t> </a:t>
                      </a:r>
                      <a:r>
                        <a:rPr lang="en-US" sz="2800" dirty="0" err="1">
                          <a:effectLst/>
                        </a:rPr>
                        <a:t>keuangan</a:t>
                      </a:r>
                      <a:r>
                        <a:rPr lang="en-US" sz="2800" dirty="0">
                          <a:effectLst/>
                        </a:rPr>
                        <a:t> </a:t>
                      </a:r>
                      <a:r>
                        <a:rPr lang="en-US" sz="2800" dirty="0" err="1">
                          <a:effectLst/>
                        </a:rPr>
                        <a:t>memerlukan</a:t>
                      </a:r>
                      <a:r>
                        <a:rPr lang="en-US" sz="2800" dirty="0">
                          <a:effectLst/>
                        </a:rPr>
                        <a:t> :</a:t>
                      </a:r>
                      <a:endParaRPr lang="en-US" sz="2400" dirty="0">
                        <a:effectLst/>
                      </a:endParaRPr>
                    </a:p>
                    <a:p>
                      <a:pPr marL="0" marR="0" algn="just">
                        <a:lnSpc>
                          <a:spcPct val="115000"/>
                        </a:lnSpc>
                        <a:spcBef>
                          <a:spcPts val="0"/>
                        </a:spcBef>
                        <a:spcAft>
                          <a:spcPts val="0"/>
                        </a:spcAft>
                      </a:pPr>
                      <a:r>
                        <a:rPr lang="en-US" sz="2800" dirty="0">
                          <a:effectLst/>
                        </a:rPr>
                        <a:t>judgment </a:t>
                      </a:r>
                      <a:r>
                        <a:rPr lang="en-US" sz="2800" dirty="0" err="1">
                          <a:effectLst/>
                        </a:rPr>
                        <a:t>manajemen</a:t>
                      </a:r>
                      <a:r>
                        <a:rPr lang="en-US" sz="2800" dirty="0">
                          <a:effectLst/>
                        </a:rPr>
                        <a:t> </a:t>
                      </a:r>
                      <a:r>
                        <a:rPr lang="en-US" sz="2800" dirty="0" err="1">
                          <a:effectLst/>
                        </a:rPr>
                        <a:t>dalam</a:t>
                      </a:r>
                      <a:r>
                        <a:rPr lang="en-US" sz="2800" dirty="0">
                          <a:effectLst/>
                        </a:rPr>
                        <a:t> </a:t>
                      </a:r>
                      <a:r>
                        <a:rPr lang="en-US" sz="2800" dirty="0" err="1">
                          <a:effectLst/>
                        </a:rPr>
                        <a:t>menerapkan</a:t>
                      </a:r>
                      <a:r>
                        <a:rPr lang="en-US" sz="2800" dirty="0">
                          <a:effectLst/>
                        </a:rPr>
                        <a:t> </a:t>
                      </a:r>
                      <a:r>
                        <a:rPr lang="en-US" sz="2800" dirty="0" err="1">
                          <a:effectLst/>
                        </a:rPr>
                        <a:t>kerangka</a:t>
                      </a:r>
                      <a:r>
                        <a:rPr lang="en-US" sz="2800" dirty="0">
                          <a:effectLst/>
                        </a:rPr>
                        <a:t> </a:t>
                      </a:r>
                      <a:r>
                        <a:rPr lang="en-US" sz="2800" dirty="0" err="1">
                          <a:effectLst/>
                        </a:rPr>
                        <a:t>pelaporan</a:t>
                      </a:r>
                      <a:r>
                        <a:rPr lang="en-US" sz="2800" dirty="0">
                          <a:effectLst/>
                        </a:rPr>
                        <a:t> </a:t>
                      </a:r>
                      <a:r>
                        <a:rPr lang="en-US" sz="2800" dirty="0" err="1">
                          <a:effectLst/>
                        </a:rPr>
                        <a:t>keuangan</a:t>
                      </a:r>
                      <a:r>
                        <a:rPr lang="en-US" sz="2800" dirty="0">
                          <a:effectLst/>
                        </a:rPr>
                        <a:t> </a:t>
                      </a:r>
                      <a:r>
                        <a:rPr lang="en-US" sz="2800" dirty="0" err="1">
                          <a:effectLst/>
                        </a:rPr>
                        <a:t>dan</a:t>
                      </a:r>
                      <a:r>
                        <a:rPr lang="en-US" sz="2800" dirty="0">
                          <a:effectLst/>
                        </a:rPr>
                        <a:t> </a:t>
                      </a:r>
                      <a:r>
                        <a:rPr lang="en-US" sz="2800" dirty="0" err="1">
                          <a:effectLst/>
                        </a:rPr>
                        <a:t>keputusan</a:t>
                      </a:r>
                      <a:r>
                        <a:rPr lang="en-US" sz="2800" dirty="0">
                          <a:effectLst/>
                        </a:rPr>
                        <a:t> </a:t>
                      </a:r>
                      <a:r>
                        <a:rPr lang="en-US" sz="2800" dirty="0" err="1">
                          <a:effectLst/>
                        </a:rPr>
                        <a:t>atau</a:t>
                      </a:r>
                      <a:r>
                        <a:rPr lang="en-US" sz="2800" dirty="0">
                          <a:effectLst/>
                        </a:rPr>
                        <a:t> </a:t>
                      </a:r>
                      <a:r>
                        <a:rPr lang="en-US" sz="2800" dirty="0" err="1">
                          <a:effectLst/>
                        </a:rPr>
                        <a:t>penilaian</a:t>
                      </a:r>
                      <a:r>
                        <a:rPr lang="en-US" sz="2800" dirty="0">
                          <a:effectLst/>
                        </a:rPr>
                        <a:t> </a:t>
                      </a:r>
                      <a:r>
                        <a:rPr lang="en-US" sz="2800" dirty="0" err="1">
                          <a:effectLst/>
                        </a:rPr>
                        <a:t>subjektif</a:t>
                      </a:r>
                      <a:r>
                        <a:rPr lang="en-US" sz="2800" dirty="0">
                          <a:effectLst/>
                        </a:rPr>
                        <a:t> (</a:t>
                      </a:r>
                      <a:r>
                        <a:rPr lang="en-US" sz="2800" dirty="0" err="1">
                          <a:effectLst/>
                        </a:rPr>
                        <a:t>seperti</a:t>
                      </a:r>
                      <a:r>
                        <a:rPr lang="en-US" sz="2800" dirty="0">
                          <a:effectLst/>
                        </a:rPr>
                        <a:t> </a:t>
                      </a:r>
                      <a:r>
                        <a:rPr lang="en-US" sz="2800" dirty="0" err="1">
                          <a:effectLst/>
                        </a:rPr>
                        <a:t>estimasi</a:t>
                      </a:r>
                      <a:r>
                        <a:rPr lang="en-US" sz="2800" dirty="0">
                          <a:effectLst/>
                        </a:rPr>
                        <a:t>) </a:t>
                      </a:r>
                      <a:r>
                        <a:rPr lang="en-US" sz="2800" dirty="0" err="1">
                          <a:effectLst/>
                        </a:rPr>
                        <a:t>oleh</a:t>
                      </a:r>
                      <a:r>
                        <a:rPr lang="en-US" sz="2800" dirty="0">
                          <a:effectLst/>
                        </a:rPr>
                        <a:t> </a:t>
                      </a:r>
                      <a:r>
                        <a:rPr lang="en-US" sz="2800" dirty="0" err="1">
                          <a:effectLst/>
                        </a:rPr>
                        <a:t>manajemen</a:t>
                      </a:r>
                      <a:r>
                        <a:rPr lang="en-US" sz="2800" dirty="0">
                          <a:effectLst/>
                        </a:rPr>
                        <a:t> </a:t>
                      </a:r>
                      <a:r>
                        <a:rPr lang="en-US" sz="2800" dirty="0" err="1">
                          <a:effectLst/>
                        </a:rPr>
                        <a:t>dalam</a:t>
                      </a:r>
                      <a:r>
                        <a:rPr lang="en-US" sz="2800" dirty="0">
                          <a:effectLst/>
                        </a:rPr>
                        <a:t> </a:t>
                      </a:r>
                      <a:r>
                        <a:rPr lang="en-US" sz="2800" dirty="0" err="1">
                          <a:effectLst/>
                        </a:rPr>
                        <a:t>memilih</a:t>
                      </a:r>
                      <a:r>
                        <a:rPr lang="en-US" sz="2800" dirty="0">
                          <a:effectLst/>
                        </a:rPr>
                        <a:t> </a:t>
                      </a:r>
                      <a:r>
                        <a:rPr lang="en-US" sz="2800" dirty="0" err="1">
                          <a:effectLst/>
                        </a:rPr>
                        <a:t>berbagai</a:t>
                      </a:r>
                      <a:r>
                        <a:rPr lang="en-US" sz="2800" dirty="0">
                          <a:effectLst/>
                        </a:rPr>
                        <a:t> </a:t>
                      </a:r>
                      <a:r>
                        <a:rPr lang="en-US" sz="2800" dirty="0" err="1">
                          <a:effectLst/>
                        </a:rPr>
                        <a:t>tafsiran</a:t>
                      </a:r>
                      <a:r>
                        <a:rPr lang="en-US" sz="2800" dirty="0">
                          <a:effectLst/>
                        </a:rPr>
                        <a:t> </a:t>
                      </a:r>
                      <a:r>
                        <a:rPr lang="en-US" sz="2800" dirty="0" err="1">
                          <a:effectLst/>
                        </a:rPr>
                        <a:t>atau</a:t>
                      </a:r>
                      <a:r>
                        <a:rPr lang="en-US" sz="2800" dirty="0">
                          <a:effectLst/>
                        </a:rPr>
                        <a:t> judgment yang </a:t>
                      </a:r>
                      <a:r>
                        <a:rPr lang="en-US" sz="2800" dirty="0" err="1">
                          <a:effectLst/>
                        </a:rPr>
                        <a:t>akseptabel</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68624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INHERENT LIMITATIONS</a:t>
            </a:r>
            <a:r>
              <a:rPr lang="en-US" b="1" dirty="0" smtClean="0"/>
              <a:t> </a:t>
            </a:r>
            <a:br>
              <a:rPr lang="en-US" b="1" dirty="0" smtClean="0"/>
            </a:br>
            <a:r>
              <a:rPr lang="en-US" sz="3100" b="1" dirty="0" smtClean="0"/>
              <a:t>(RISIKO BAWAAN) </a:t>
            </a:r>
            <a:r>
              <a:rPr lang="en-US" sz="2000" b="1" i="1" dirty="0" smtClean="0"/>
              <a:t>LANJUTAN …</a:t>
            </a:r>
            <a:r>
              <a:rPr lang="en-US" sz="3100" dirty="0" smtClean="0"/>
              <a:t/>
            </a:r>
            <a:br>
              <a:rPr lang="en-US" sz="3100"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6962421"/>
              </p:ext>
            </p:extLst>
          </p:nvPr>
        </p:nvGraphicFramePr>
        <p:xfrm>
          <a:off x="609600" y="1752600"/>
          <a:ext cx="8153400" cy="4038600"/>
        </p:xfrm>
        <a:graphic>
          <a:graphicData uri="http://schemas.openxmlformats.org/drawingml/2006/table">
            <a:tbl>
              <a:tblPr firstRow="1" firstCol="1" bandRow="1">
                <a:tableStyleId>{5C22544A-7EE6-4342-B048-85BDC9FD1C3A}</a:tableStyleId>
              </a:tblPr>
              <a:tblGrid>
                <a:gridCol w="1905000"/>
                <a:gridCol w="6248400"/>
              </a:tblGrid>
              <a:tr h="4038600">
                <a:tc>
                  <a:txBody>
                    <a:bodyPr/>
                    <a:lstStyle/>
                    <a:p>
                      <a:pPr marL="0" marR="0" algn="just">
                        <a:lnSpc>
                          <a:spcPct val="115000"/>
                        </a:lnSpc>
                        <a:spcBef>
                          <a:spcPts val="0"/>
                        </a:spcBef>
                        <a:spcAft>
                          <a:spcPts val="0"/>
                        </a:spcAft>
                      </a:pPr>
                      <a:r>
                        <a:rPr lang="en-US" sz="2000">
                          <a:effectLst/>
                        </a:rPr>
                        <a:t>Sifat Bukti audit yang tersedia</a:t>
                      </a:r>
                      <a:endParaRPr lang="en-US" sz="18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dirty="0" err="1">
                          <a:effectLst/>
                        </a:rPr>
                        <a:t>Kebanyakan</a:t>
                      </a:r>
                      <a:r>
                        <a:rPr lang="en-US" sz="2000" dirty="0">
                          <a:effectLst/>
                        </a:rPr>
                        <a:t> </a:t>
                      </a:r>
                      <a:r>
                        <a:rPr lang="en-US" sz="2000" dirty="0" err="1">
                          <a:effectLst/>
                        </a:rPr>
                        <a:t>pekerjaan</a:t>
                      </a:r>
                      <a:r>
                        <a:rPr lang="en-US" sz="2000" dirty="0">
                          <a:effectLst/>
                        </a:rPr>
                        <a:t> auditor </a:t>
                      </a:r>
                      <a:r>
                        <a:rPr lang="en-US" sz="2000" dirty="0" err="1">
                          <a:effectLst/>
                        </a:rPr>
                        <a:t>dalam</a:t>
                      </a:r>
                      <a:r>
                        <a:rPr lang="en-US" sz="2000" dirty="0">
                          <a:effectLst/>
                        </a:rPr>
                        <a:t> </a:t>
                      </a:r>
                      <a:r>
                        <a:rPr lang="en-US" sz="2000" dirty="0" err="1">
                          <a:effectLst/>
                        </a:rPr>
                        <a:t>merumuskan</a:t>
                      </a:r>
                      <a:r>
                        <a:rPr lang="en-US" sz="2000" dirty="0">
                          <a:effectLst/>
                        </a:rPr>
                        <a:t> </a:t>
                      </a:r>
                      <a:r>
                        <a:rPr lang="en-US" sz="2000" dirty="0" err="1">
                          <a:effectLst/>
                        </a:rPr>
                        <a:t>pendapatnya</a:t>
                      </a:r>
                      <a:r>
                        <a:rPr lang="en-US" sz="2000" dirty="0">
                          <a:effectLst/>
                        </a:rPr>
                        <a:t> </a:t>
                      </a:r>
                      <a:r>
                        <a:rPr lang="en-US" sz="2000" dirty="0" err="1">
                          <a:effectLst/>
                        </a:rPr>
                        <a:t>adalah</a:t>
                      </a:r>
                      <a:r>
                        <a:rPr lang="en-US" sz="2000" dirty="0">
                          <a:effectLst/>
                        </a:rPr>
                        <a:t> </a:t>
                      </a:r>
                      <a:r>
                        <a:rPr lang="en-US" sz="2000" dirty="0" err="1">
                          <a:effectLst/>
                        </a:rPr>
                        <a:t>mengumpulkan</a:t>
                      </a:r>
                      <a:r>
                        <a:rPr lang="en-US" sz="2000" dirty="0">
                          <a:effectLst/>
                        </a:rPr>
                        <a:t> </a:t>
                      </a:r>
                      <a:r>
                        <a:rPr lang="en-US" sz="2000" dirty="0" err="1">
                          <a:effectLst/>
                        </a:rPr>
                        <a:t>dan</a:t>
                      </a:r>
                      <a:r>
                        <a:rPr lang="en-US" sz="2000" dirty="0">
                          <a:effectLst/>
                        </a:rPr>
                        <a:t> </a:t>
                      </a:r>
                      <a:r>
                        <a:rPr lang="en-US" sz="2000" dirty="0" err="1">
                          <a:effectLst/>
                        </a:rPr>
                        <a:t>mengevaluasi</a:t>
                      </a:r>
                      <a:r>
                        <a:rPr lang="en-US" sz="2000" dirty="0">
                          <a:effectLst/>
                        </a:rPr>
                        <a:t> </a:t>
                      </a:r>
                      <a:r>
                        <a:rPr lang="en-US" sz="2000" dirty="0" err="1">
                          <a:effectLst/>
                        </a:rPr>
                        <a:t>bukti</a:t>
                      </a:r>
                      <a:r>
                        <a:rPr lang="en-US" sz="2000" dirty="0">
                          <a:effectLst/>
                        </a:rPr>
                        <a:t> audit. </a:t>
                      </a:r>
                      <a:r>
                        <a:rPr lang="en-US" sz="2000" dirty="0" err="1">
                          <a:effectLst/>
                        </a:rPr>
                        <a:t>Bukti</a:t>
                      </a:r>
                      <a:r>
                        <a:rPr lang="en-US" sz="2000" dirty="0">
                          <a:effectLst/>
                        </a:rPr>
                        <a:t> </a:t>
                      </a:r>
                      <a:r>
                        <a:rPr lang="en-US" sz="2000" dirty="0" err="1">
                          <a:effectLst/>
                        </a:rPr>
                        <a:t>ini</a:t>
                      </a:r>
                      <a:r>
                        <a:rPr lang="en-US" sz="2000" dirty="0">
                          <a:effectLst/>
                        </a:rPr>
                        <a:t> </a:t>
                      </a:r>
                      <a:r>
                        <a:rPr lang="en-US" sz="2000" dirty="0" err="1">
                          <a:effectLst/>
                        </a:rPr>
                        <a:t>cenderung</a:t>
                      </a:r>
                      <a:r>
                        <a:rPr lang="en-US" sz="2000" dirty="0">
                          <a:effectLst/>
                        </a:rPr>
                        <a:t> </a:t>
                      </a:r>
                      <a:r>
                        <a:rPr lang="en-US" sz="2000" dirty="0" err="1">
                          <a:effectLst/>
                        </a:rPr>
                        <a:t>bersifat</a:t>
                      </a:r>
                      <a:r>
                        <a:rPr lang="en-US" sz="2000" dirty="0">
                          <a:effectLst/>
                        </a:rPr>
                        <a:t> </a:t>
                      </a:r>
                      <a:r>
                        <a:rPr lang="en-US" sz="2000" dirty="0" err="1">
                          <a:effectLst/>
                        </a:rPr>
                        <a:t>persuasif</a:t>
                      </a:r>
                      <a:r>
                        <a:rPr lang="en-US" sz="2000" dirty="0">
                          <a:effectLst/>
                        </a:rPr>
                        <a:t> </a:t>
                      </a:r>
                      <a:r>
                        <a:rPr lang="en-US" sz="2000" dirty="0" err="1">
                          <a:effectLst/>
                        </a:rPr>
                        <a:t>dan</a:t>
                      </a:r>
                      <a:r>
                        <a:rPr lang="en-US" sz="2000" dirty="0">
                          <a:effectLst/>
                        </a:rPr>
                        <a:t> </a:t>
                      </a:r>
                      <a:r>
                        <a:rPr lang="en-US" sz="2000" dirty="0" err="1">
                          <a:effectLst/>
                        </a:rPr>
                        <a:t>tidk</a:t>
                      </a:r>
                      <a:r>
                        <a:rPr lang="en-US" sz="2000" dirty="0">
                          <a:effectLst/>
                        </a:rPr>
                        <a:t> </a:t>
                      </a:r>
                      <a:r>
                        <a:rPr lang="en-US" sz="2000" dirty="0" err="1">
                          <a:effectLst/>
                        </a:rPr>
                        <a:t>konklusif</a:t>
                      </a:r>
                      <a:endParaRPr lang="en-US" sz="1800" dirty="0">
                        <a:effectLst/>
                      </a:endParaRPr>
                    </a:p>
                    <a:p>
                      <a:pPr marL="0" marR="0" algn="just">
                        <a:lnSpc>
                          <a:spcPct val="115000"/>
                        </a:lnSpc>
                        <a:spcBef>
                          <a:spcPts val="0"/>
                        </a:spcBef>
                        <a:spcAft>
                          <a:spcPts val="0"/>
                        </a:spcAft>
                        <a:tabLst>
                          <a:tab pos="2337435" algn="ctr"/>
                        </a:tabLst>
                      </a:pPr>
                      <a:r>
                        <a:rPr lang="en-US" sz="2000" dirty="0" err="1">
                          <a:effectLst/>
                        </a:rPr>
                        <a:t>Bukti</a:t>
                      </a:r>
                      <a:r>
                        <a:rPr lang="en-US" sz="2000" dirty="0">
                          <a:effectLst/>
                        </a:rPr>
                        <a:t> audit </a:t>
                      </a:r>
                      <a:r>
                        <a:rPr lang="en-US" sz="2000" dirty="0" err="1">
                          <a:effectLst/>
                        </a:rPr>
                        <a:t>terutama</a:t>
                      </a:r>
                      <a:r>
                        <a:rPr lang="en-US" sz="2000" dirty="0">
                          <a:effectLst/>
                        </a:rPr>
                        <a:t> </a:t>
                      </a:r>
                      <a:r>
                        <a:rPr lang="en-US" sz="2000" dirty="0" err="1">
                          <a:effectLst/>
                        </a:rPr>
                        <a:t>diperoleh</a:t>
                      </a:r>
                      <a:r>
                        <a:rPr lang="en-US" sz="2000" dirty="0">
                          <a:effectLst/>
                        </a:rPr>
                        <a:t> </a:t>
                      </a:r>
                      <a:r>
                        <a:rPr lang="en-US" sz="2000" dirty="0" err="1">
                          <a:effectLst/>
                        </a:rPr>
                        <a:t>melalui</a:t>
                      </a:r>
                      <a:r>
                        <a:rPr lang="en-US" sz="2000" dirty="0">
                          <a:effectLst/>
                        </a:rPr>
                        <a:t> </a:t>
                      </a:r>
                      <a:r>
                        <a:rPr lang="en-US" sz="2000" dirty="0" err="1">
                          <a:effectLst/>
                        </a:rPr>
                        <a:t>pelaksanaan</a:t>
                      </a:r>
                      <a:r>
                        <a:rPr lang="en-US" sz="2000" dirty="0">
                          <a:effectLst/>
                        </a:rPr>
                        <a:t> </a:t>
                      </a:r>
                      <a:r>
                        <a:rPr lang="en-US" sz="2000" dirty="0" err="1">
                          <a:effectLst/>
                        </a:rPr>
                        <a:t>prosedur</a:t>
                      </a:r>
                      <a:r>
                        <a:rPr lang="en-US" sz="2000" dirty="0">
                          <a:effectLst/>
                        </a:rPr>
                        <a:t> audit. </a:t>
                      </a:r>
                      <a:r>
                        <a:rPr lang="en-US" sz="2000" dirty="0" err="1">
                          <a:effectLst/>
                        </a:rPr>
                        <a:t>Bukti</a:t>
                      </a:r>
                      <a:r>
                        <a:rPr lang="en-US" sz="2000" dirty="0">
                          <a:effectLst/>
                        </a:rPr>
                        <a:t> </a:t>
                      </a:r>
                      <a:r>
                        <a:rPr lang="en-US" sz="2000" dirty="0" err="1">
                          <a:effectLst/>
                        </a:rPr>
                        <a:t>ini</a:t>
                      </a:r>
                      <a:r>
                        <a:rPr lang="en-US" sz="2000" dirty="0">
                          <a:effectLst/>
                        </a:rPr>
                        <a:t> </a:t>
                      </a:r>
                      <a:r>
                        <a:rPr lang="en-US" sz="2000" dirty="0" err="1">
                          <a:effectLst/>
                        </a:rPr>
                        <a:t>jugmeliputi</a:t>
                      </a:r>
                      <a:r>
                        <a:rPr lang="en-US" sz="2000" dirty="0">
                          <a:effectLst/>
                        </a:rPr>
                        <a:t> </a:t>
                      </a:r>
                      <a:r>
                        <a:rPr lang="en-US" sz="2000" dirty="0" err="1">
                          <a:effectLst/>
                        </a:rPr>
                        <a:t>informasi</a:t>
                      </a:r>
                      <a:r>
                        <a:rPr lang="en-US" sz="2000" dirty="0">
                          <a:effectLst/>
                        </a:rPr>
                        <a:t> yang </a:t>
                      </a:r>
                      <a:r>
                        <a:rPr lang="en-US" sz="2000" dirty="0" err="1">
                          <a:effectLst/>
                        </a:rPr>
                        <a:t>diperoleh</a:t>
                      </a:r>
                      <a:r>
                        <a:rPr lang="en-US" sz="2000" dirty="0">
                          <a:effectLst/>
                        </a:rPr>
                        <a:t> </a:t>
                      </a:r>
                      <a:r>
                        <a:rPr lang="en-US" sz="2000" dirty="0" err="1">
                          <a:effectLst/>
                        </a:rPr>
                        <a:t>dari</a:t>
                      </a:r>
                      <a:r>
                        <a:rPr lang="en-US" sz="2000" dirty="0">
                          <a:effectLst/>
                        </a:rPr>
                        <a:t> </a:t>
                      </a:r>
                      <a:r>
                        <a:rPr lang="en-US" sz="2000" dirty="0" err="1">
                          <a:effectLst/>
                        </a:rPr>
                        <a:t>sumber</a:t>
                      </a:r>
                      <a:r>
                        <a:rPr lang="en-US" sz="2000" dirty="0">
                          <a:effectLst/>
                        </a:rPr>
                        <a:t> lain </a:t>
                      </a:r>
                      <a:r>
                        <a:rPr lang="en-US" sz="2000" dirty="0" err="1">
                          <a:effectLst/>
                        </a:rPr>
                        <a:t>seperi</a:t>
                      </a:r>
                      <a:r>
                        <a:rPr lang="en-US" sz="2000" dirty="0">
                          <a:effectLst/>
                        </a:rPr>
                        <a:t> :</a:t>
                      </a:r>
                      <a:endParaRPr lang="en-US" sz="1800" dirty="0">
                        <a:effectLst/>
                      </a:endParaRPr>
                    </a:p>
                    <a:p>
                      <a:pPr marL="0" marR="0" algn="just">
                        <a:lnSpc>
                          <a:spcPct val="115000"/>
                        </a:lnSpc>
                        <a:spcBef>
                          <a:spcPts val="0"/>
                        </a:spcBef>
                        <a:spcAft>
                          <a:spcPts val="0"/>
                        </a:spcAft>
                        <a:tabLst>
                          <a:tab pos="2337435" algn="ctr"/>
                        </a:tabLst>
                      </a:pPr>
                      <a:r>
                        <a:rPr lang="en-US" sz="2000" dirty="0">
                          <a:effectLst/>
                        </a:rPr>
                        <a:t>Audit </a:t>
                      </a:r>
                      <a:r>
                        <a:rPr lang="en-US" sz="2000" dirty="0" err="1">
                          <a:effectLst/>
                        </a:rPr>
                        <a:t>th</a:t>
                      </a:r>
                      <a:r>
                        <a:rPr lang="en-US" sz="2000" dirty="0">
                          <a:effectLst/>
                        </a:rPr>
                        <a:t> </a:t>
                      </a:r>
                      <a:r>
                        <a:rPr lang="en-US" sz="2000" dirty="0" err="1">
                          <a:effectLst/>
                        </a:rPr>
                        <a:t>lalu</a:t>
                      </a:r>
                      <a:r>
                        <a:rPr lang="en-US" sz="2000" dirty="0">
                          <a:effectLst/>
                        </a:rPr>
                        <a:t>, </a:t>
                      </a:r>
                      <a:r>
                        <a:rPr lang="en-US" sz="2000" dirty="0" err="1">
                          <a:effectLst/>
                        </a:rPr>
                        <a:t>prosedur</a:t>
                      </a:r>
                      <a:r>
                        <a:rPr lang="en-US" sz="2000" dirty="0">
                          <a:effectLst/>
                        </a:rPr>
                        <a:t> </a:t>
                      </a:r>
                      <a:r>
                        <a:rPr lang="en-US" sz="2000" dirty="0" err="1">
                          <a:effectLst/>
                        </a:rPr>
                        <a:t>kendali</a:t>
                      </a:r>
                      <a:r>
                        <a:rPr lang="en-US" sz="2000" dirty="0">
                          <a:effectLst/>
                        </a:rPr>
                        <a:t> </a:t>
                      </a:r>
                      <a:r>
                        <a:rPr lang="en-US" sz="2000" dirty="0" err="1">
                          <a:effectLst/>
                        </a:rPr>
                        <a:t>mutu</a:t>
                      </a:r>
                      <a:r>
                        <a:rPr lang="en-US" sz="2000" dirty="0">
                          <a:effectLst/>
                        </a:rPr>
                        <a:t> </a:t>
                      </a:r>
                      <a:r>
                        <a:rPr lang="en-US" sz="2000" dirty="0" err="1">
                          <a:effectLst/>
                        </a:rPr>
                        <a:t>dlm</a:t>
                      </a:r>
                      <a:r>
                        <a:rPr lang="en-US" sz="2000" dirty="0">
                          <a:effectLst/>
                        </a:rPr>
                        <a:t> </a:t>
                      </a:r>
                      <a:r>
                        <a:rPr lang="en-US" sz="2000" dirty="0" err="1">
                          <a:effectLst/>
                        </a:rPr>
                        <a:t>rangka</a:t>
                      </a:r>
                      <a:r>
                        <a:rPr lang="en-US" sz="2000" dirty="0">
                          <a:effectLst/>
                        </a:rPr>
                        <a:t> </a:t>
                      </a:r>
                      <a:r>
                        <a:rPr lang="en-US" sz="2000" dirty="0" err="1">
                          <a:effectLst/>
                        </a:rPr>
                        <a:t>menerima</a:t>
                      </a:r>
                      <a:r>
                        <a:rPr lang="en-US" sz="2000" dirty="0">
                          <a:effectLst/>
                        </a:rPr>
                        <a:t>/</a:t>
                      </a:r>
                      <a:r>
                        <a:rPr lang="en-US" sz="2000" dirty="0" err="1">
                          <a:effectLst/>
                        </a:rPr>
                        <a:t>melanjutkan</a:t>
                      </a:r>
                      <a:r>
                        <a:rPr lang="en-US" sz="2000" dirty="0">
                          <a:effectLst/>
                        </a:rPr>
                        <a:t> </a:t>
                      </a:r>
                      <a:r>
                        <a:rPr lang="en-US" sz="2000" dirty="0" err="1">
                          <a:effectLst/>
                        </a:rPr>
                        <a:t>hubungan</a:t>
                      </a:r>
                      <a:r>
                        <a:rPr lang="en-US" sz="2000" dirty="0">
                          <a:effectLst/>
                        </a:rPr>
                        <a:t> </a:t>
                      </a:r>
                      <a:r>
                        <a:rPr lang="en-US" sz="2000" dirty="0" err="1">
                          <a:effectLst/>
                        </a:rPr>
                        <a:t>klien</a:t>
                      </a:r>
                      <a:r>
                        <a:rPr lang="en-US" sz="2000" dirty="0">
                          <a:effectLst/>
                        </a:rPr>
                        <a:t>, </a:t>
                      </a:r>
                      <a:r>
                        <a:rPr lang="en-US" sz="2000" dirty="0" err="1">
                          <a:effectLst/>
                        </a:rPr>
                        <a:t>catatan</a:t>
                      </a:r>
                      <a:r>
                        <a:rPr lang="en-US" sz="2000" dirty="0">
                          <a:effectLst/>
                        </a:rPr>
                        <a:t> </a:t>
                      </a:r>
                      <a:r>
                        <a:rPr lang="en-US" sz="2000" dirty="0" err="1">
                          <a:effectLst/>
                        </a:rPr>
                        <a:t>pembukuan</a:t>
                      </a:r>
                      <a:r>
                        <a:rPr lang="en-US" sz="2000" dirty="0">
                          <a:effectLst/>
                        </a:rPr>
                        <a:t> </a:t>
                      </a:r>
                      <a:r>
                        <a:rPr lang="en-US" sz="2000" dirty="0" err="1">
                          <a:effectLst/>
                        </a:rPr>
                        <a:t>entitas</a:t>
                      </a:r>
                      <a:r>
                        <a:rPr lang="en-US" sz="2000" dirty="0">
                          <a:effectLst/>
                        </a:rPr>
                        <a:t>, </a:t>
                      </a:r>
                      <a:r>
                        <a:rPr lang="en-US" sz="2000" dirty="0" err="1">
                          <a:effectLst/>
                        </a:rPr>
                        <a:t>dan</a:t>
                      </a:r>
                      <a:r>
                        <a:rPr lang="en-US" sz="2000" dirty="0">
                          <a:effectLst/>
                        </a:rPr>
                        <a:t> </a:t>
                      </a:r>
                      <a:r>
                        <a:rPr lang="en-US" sz="2000" dirty="0" err="1">
                          <a:effectLst/>
                        </a:rPr>
                        <a:t>bukti</a:t>
                      </a:r>
                      <a:r>
                        <a:rPr lang="en-US" sz="2000" dirty="0">
                          <a:effectLst/>
                        </a:rPr>
                        <a:t> audit yang </a:t>
                      </a:r>
                      <a:r>
                        <a:rPr lang="en-US" sz="2000" dirty="0" err="1">
                          <a:effectLst/>
                        </a:rPr>
                        <a:t>dibuat</a:t>
                      </a:r>
                      <a:r>
                        <a:rPr lang="en-US" sz="2000" dirty="0">
                          <a:effectLst/>
                        </a:rPr>
                        <a:t> </a:t>
                      </a:r>
                      <a:r>
                        <a:rPr lang="en-US" sz="2000" dirty="0" err="1">
                          <a:effectLst/>
                        </a:rPr>
                        <a:t>tenag</a:t>
                      </a:r>
                      <a:r>
                        <a:rPr lang="en-US" sz="2000" dirty="0">
                          <a:effectLst/>
                        </a:rPr>
                        <a:t> </a:t>
                      </a:r>
                      <a:r>
                        <a:rPr lang="en-US" sz="2000" dirty="0" err="1">
                          <a:effectLst/>
                        </a:rPr>
                        <a:t>ahli</a:t>
                      </a:r>
                      <a:r>
                        <a:rPr lang="en-US" sz="2000" dirty="0">
                          <a:effectLst/>
                        </a:rPr>
                        <a:t> yang </a:t>
                      </a:r>
                      <a:r>
                        <a:rPr lang="en-US" sz="2000" dirty="0" err="1">
                          <a:effectLst/>
                        </a:rPr>
                        <a:t>digunakan</a:t>
                      </a:r>
                      <a:r>
                        <a:rPr lang="en-US" sz="2000" dirty="0">
                          <a:effectLst/>
                        </a:rPr>
                        <a:t> </a:t>
                      </a:r>
                      <a:r>
                        <a:rPr lang="en-US" sz="2000" dirty="0" err="1">
                          <a:effectLst/>
                        </a:rPr>
                        <a:t>entitas</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26841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INHERENT LIMITATIONS</a:t>
            </a:r>
            <a:r>
              <a:rPr lang="en-US" b="1" dirty="0" smtClean="0"/>
              <a:t> </a:t>
            </a:r>
            <a:br>
              <a:rPr lang="en-US" b="1" dirty="0" smtClean="0"/>
            </a:br>
            <a:r>
              <a:rPr lang="en-US" sz="3100" b="1" dirty="0" smtClean="0"/>
              <a:t>(RISIKO BAWAAN) </a:t>
            </a:r>
            <a:r>
              <a:rPr lang="en-US" sz="2000" b="1" i="1" dirty="0" smtClean="0"/>
              <a:t>LANJUTAN …</a:t>
            </a:r>
            <a:r>
              <a:rPr lang="en-US" sz="3100" dirty="0" smtClean="0"/>
              <a:t/>
            </a:r>
            <a:br>
              <a:rPr lang="en-US" sz="3100"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3205706"/>
              </p:ext>
            </p:extLst>
          </p:nvPr>
        </p:nvGraphicFramePr>
        <p:xfrm>
          <a:off x="457200" y="1676401"/>
          <a:ext cx="8305800" cy="5047488"/>
        </p:xfrm>
        <a:graphic>
          <a:graphicData uri="http://schemas.openxmlformats.org/drawingml/2006/table">
            <a:tbl>
              <a:tblPr firstRow="1" firstCol="1" bandRow="1">
                <a:tableStyleId>{5C22544A-7EE6-4342-B048-85BDC9FD1C3A}</a:tableStyleId>
              </a:tblPr>
              <a:tblGrid>
                <a:gridCol w="2308860"/>
                <a:gridCol w="5996940"/>
              </a:tblGrid>
              <a:tr h="4114799">
                <a:tc>
                  <a:txBody>
                    <a:bodyPr/>
                    <a:lstStyle/>
                    <a:p>
                      <a:pPr marL="0" marR="0" algn="just">
                        <a:lnSpc>
                          <a:spcPct val="115000"/>
                        </a:lnSpc>
                        <a:spcBef>
                          <a:spcPts val="0"/>
                        </a:spcBef>
                        <a:spcAft>
                          <a:spcPts val="0"/>
                        </a:spcAft>
                      </a:pPr>
                      <a:r>
                        <a:rPr lang="en-US" sz="2400" dirty="0">
                          <a:effectLst/>
                        </a:rPr>
                        <a:t> </a:t>
                      </a:r>
                      <a:r>
                        <a:rPr lang="en-US" sz="2400" dirty="0" err="1">
                          <a:effectLst/>
                        </a:rPr>
                        <a:t>Sifat</a:t>
                      </a:r>
                      <a:r>
                        <a:rPr lang="en-US" sz="2400" dirty="0">
                          <a:effectLst/>
                        </a:rPr>
                        <a:t> </a:t>
                      </a:r>
                      <a:r>
                        <a:rPr lang="en-US" sz="2400" dirty="0" err="1">
                          <a:effectLst/>
                        </a:rPr>
                        <a:t>prosedur</a:t>
                      </a:r>
                      <a:r>
                        <a:rPr lang="en-US" sz="2400" dirty="0">
                          <a:effectLst/>
                        </a:rPr>
                        <a:t> audit</a:t>
                      </a:r>
                      <a:endParaRPr lang="en-US" sz="20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400" dirty="0">
                          <a:effectLst/>
                        </a:rPr>
                        <a:t>  </a:t>
                      </a:r>
                      <a:r>
                        <a:rPr lang="en-US" sz="2400" dirty="0" err="1">
                          <a:effectLst/>
                        </a:rPr>
                        <a:t>Bagaimuanapun</a:t>
                      </a:r>
                      <a:r>
                        <a:rPr lang="en-US" sz="2400" dirty="0">
                          <a:effectLst/>
                        </a:rPr>
                        <a:t> </a:t>
                      </a:r>
                      <a:r>
                        <a:rPr lang="en-US" sz="2400" dirty="0" err="1">
                          <a:effectLst/>
                        </a:rPr>
                        <a:t>bagusnya</a:t>
                      </a:r>
                      <a:r>
                        <a:rPr lang="en-US" sz="2400" dirty="0">
                          <a:effectLst/>
                        </a:rPr>
                        <a:t> </a:t>
                      </a:r>
                      <a:r>
                        <a:rPr lang="en-US" sz="2400" dirty="0" err="1">
                          <a:effectLst/>
                        </a:rPr>
                        <a:t>rancangan</a:t>
                      </a:r>
                      <a:r>
                        <a:rPr lang="en-US" sz="2400" dirty="0">
                          <a:effectLst/>
                        </a:rPr>
                        <a:t> </a:t>
                      </a:r>
                      <a:r>
                        <a:rPr lang="en-US" sz="2400" dirty="0" err="1">
                          <a:effectLst/>
                        </a:rPr>
                        <a:t>prosedur</a:t>
                      </a:r>
                      <a:r>
                        <a:rPr lang="en-US" sz="2400" dirty="0">
                          <a:effectLst/>
                        </a:rPr>
                        <a:t> audit, </a:t>
                      </a:r>
                      <a:r>
                        <a:rPr lang="en-US" sz="2400" dirty="0" err="1">
                          <a:effectLst/>
                        </a:rPr>
                        <a:t>ia</a:t>
                      </a:r>
                      <a:r>
                        <a:rPr lang="en-US" sz="2400" dirty="0">
                          <a:effectLst/>
                        </a:rPr>
                        <a:t> </a:t>
                      </a:r>
                      <a:r>
                        <a:rPr lang="en-US" sz="2400" dirty="0" err="1">
                          <a:effectLst/>
                        </a:rPr>
                        <a:t>tidak</a:t>
                      </a:r>
                      <a:r>
                        <a:rPr lang="en-US" sz="2400" dirty="0">
                          <a:effectLst/>
                        </a:rPr>
                        <a:t> </a:t>
                      </a:r>
                      <a:r>
                        <a:rPr lang="en-US" sz="2400" dirty="0" err="1">
                          <a:effectLst/>
                        </a:rPr>
                        <a:t>akan</a:t>
                      </a:r>
                      <a:r>
                        <a:rPr lang="en-US" sz="2400" dirty="0">
                          <a:effectLst/>
                        </a:rPr>
                        <a:t> </a:t>
                      </a:r>
                      <a:r>
                        <a:rPr lang="en-US" sz="2400" dirty="0" err="1">
                          <a:effectLst/>
                        </a:rPr>
                        <a:t>mampu</a:t>
                      </a:r>
                      <a:r>
                        <a:rPr lang="en-US" sz="2400" dirty="0">
                          <a:effectLst/>
                        </a:rPr>
                        <a:t> </a:t>
                      </a:r>
                      <a:r>
                        <a:rPr lang="en-US" sz="2400" dirty="0" err="1">
                          <a:effectLst/>
                        </a:rPr>
                        <a:t>mendeteksi</a:t>
                      </a:r>
                      <a:r>
                        <a:rPr lang="en-US" sz="2400" dirty="0">
                          <a:effectLst/>
                        </a:rPr>
                        <a:t> </a:t>
                      </a:r>
                      <a:r>
                        <a:rPr lang="en-US" sz="2400" dirty="0" err="1">
                          <a:effectLst/>
                        </a:rPr>
                        <a:t>setiap</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a:t>
                      </a:r>
                      <a:endParaRPr lang="en-US" sz="2000" dirty="0">
                        <a:effectLst/>
                      </a:endParaRPr>
                    </a:p>
                    <a:p>
                      <a:pPr marL="342900" marR="0" lvl="0" indent="-342900" algn="just">
                        <a:lnSpc>
                          <a:spcPct val="115000"/>
                        </a:lnSpc>
                        <a:spcBef>
                          <a:spcPts val="0"/>
                        </a:spcBef>
                        <a:spcAft>
                          <a:spcPts val="0"/>
                        </a:spcAft>
                        <a:buFont typeface="Symbol"/>
                        <a:buChar char=""/>
                      </a:pPr>
                      <a:r>
                        <a:rPr lang="en-US" sz="2400" dirty="0" err="1">
                          <a:effectLst/>
                        </a:rPr>
                        <a:t>Setiap</a:t>
                      </a:r>
                      <a:r>
                        <a:rPr lang="en-US" sz="2400" dirty="0">
                          <a:effectLst/>
                        </a:rPr>
                        <a:t> </a:t>
                      </a:r>
                      <a:r>
                        <a:rPr lang="en-US" sz="2400" dirty="0" err="1">
                          <a:effectLst/>
                        </a:rPr>
                        <a:t>sampel</a:t>
                      </a:r>
                      <a:r>
                        <a:rPr lang="en-US" sz="2400" dirty="0">
                          <a:effectLst/>
                        </a:rPr>
                        <a:t> (</a:t>
                      </a:r>
                      <a:r>
                        <a:rPr lang="en-US" sz="2400" dirty="0" err="1">
                          <a:effectLst/>
                        </a:rPr>
                        <a:t>kurang</a:t>
                      </a:r>
                      <a:r>
                        <a:rPr lang="en-US" sz="2400" dirty="0">
                          <a:effectLst/>
                        </a:rPr>
                        <a:t> 100%) </a:t>
                      </a:r>
                      <a:r>
                        <a:rPr lang="en-US" sz="2400" dirty="0" err="1">
                          <a:effectLst/>
                        </a:rPr>
                        <a:t>mengandung</a:t>
                      </a:r>
                      <a:r>
                        <a:rPr lang="en-US" sz="2400" dirty="0">
                          <a:effectLst/>
                        </a:rPr>
                        <a:t> </a:t>
                      </a:r>
                      <a:r>
                        <a:rPr lang="en-US" sz="2400" dirty="0" err="1">
                          <a:effectLst/>
                        </a:rPr>
                        <a:t>risiko</a:t>
                      </a:r>
                      <a:r>
                        <a:rPr lang="en-US" sz="2400" dirty="0">
                          <a:effectLst/>
                        </a:rPr>
                        <a:t> </a:t>
                      </a:r>
                      <a:r>
                        <a:rPr lang="en-US" sz="2400" dirty="0" err="1">
                          <a:effectLst/>
                        </a:rPr>
                        <a:t>bahwa</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a:t>
                      </a:r>
                      <a:r>
                        <a:rPr lang="en-US" sz="2400" dirty="0" err="1">
                          <a:effectLst/>
                        </a:rPr>
                        <a:t>tidak</a:t>
                      </a:r>
                      <a:r>
                        <a:rPr lang="en-US" sz="2400" dirty="0">
                          <a:effectLst/>
                        </a:rPr>
                        <a:t> </a:t>
                      </a:r>
                      <a:r>
                        <a:rPr lang="en-US" sz="2400" dirty="0" err="1">
                          <a:effectLst/>
                        </a:rPr>
                        <a:t>akan</a:t>
                      </a:r>
                      <a:r>
                        <a:rPr lang="en-US" sz="2400" dirty="0">
                          <a:effectLst/>
                        </a:rPr>
                        <a:t> </a:t>
                      </a:r>
                      <a:r>
                        <a:rPr lang="en-US" sz="2400" dirty="0" err="1">
                          <a:effectLst/>
                        </a:rPr>
                        <a:t>terdeteksi</a:t>
                      </a:r>
                      <a:endParaRPr lang="en-US" sz="2000" dirty="0">
                        <a:effectLst/>
                      </a:endParaRPr>
                    </a:p>
                    <a:p>
                      <a:pPr marL="342900" marR="0" lvl="0" indent="-342900">
                        <a:lnSpc>
                          <a:spcPct val="115000"/>
                        </a:lnSpc>
                        <a:spcBef>
                          <a:spcPts val="0"/>
                        </a:spcBef>
                        <a:spcAft>
                          <a:spcPts val="0"/>
                        </a:spcAft>
                        <a:buFont typeface="Symbol"/>
                        <a:buChar char=""/>
                      </a:pPr>
                      <a:r>
                        <a:rPr lang="en-US" sz="2400" dirty="0" err="1">
                          <a:effectLst/>
                        </a:rPr>
                        <a:t>Manajemen</a:t>
                      </a:r>
                      <a:r>
                        <a:rPr lang="en-US" sz="2400" dirty="0">
                          <a:effectLst/>
                        </a:rPr>
                        <a:t>/</a:t>
                      </a:r>
                      <a:r>
                        <a:rPr lang="en-US" sz="2400" dirty="0" err="1">
                          <a:effectLst/>
                        </a:rPr>
                        <a:t>pihak</a:t>
                      </a:r>
                      <a:r>
                        <a:rPr lang="en-US" sz="2400" dirty="0">
                          <a:effectLst/>
                        </a:rPr>
                        <a:t> lain (</a:t>
                      </a:r>
                      <a:r>
                        <a:rPr lang="en-US" sz="2400" dirty="0" err="1">
                          <a:effectLst/>
                        </a:rPr>
                        <a:t>sengaja</a:t>
                      </a:r>
                      <a:r>
                        <a:rPr lang="en-US" sz="2400" dirty="0">
                          <a:effectLst/>
                        </a:rPr>
                        <a:t>/</a:t>
                      </a:r>
                      <a:r>
                        <a:rPr lang="en-US" sz="2400" dirty="0" err="1">
                          <a:effectLst/>
                        </a:rPr>
                        <a:t>tidak</a:t>
                      </a:r>
                      <a:r>
                        <a:rPr lang="en-US" sz="2400" dirty="0">
                          <a:effectLst/>
                        </a:rPr>
                        <a:t>) </a:t>
                      </a:r>
                      <a:r>
                        <a:rPr lang="en-US" sz="2400" dirty="0" err="1">
                          <a:effectLst/>
                        </a:rPr>
                        <a:t>mungkin</a:t>
                      </a:r>
                      <a:r>
                        <a:rPr lang="en-US" sz="2400" dirty="0">
                          <a:effectLst/>
                        </a:rPr>
                        <a:t> </a:t>
                      </a:r>
                      <a:r>
                        <a:rPr lang="en-US" sz="2400" dirty="0" err="1">
                          <a:effectLst/>
                        </a:rPr>
                        <a:t>tidak</a:t>
                      </a:r>
                      <a:r>
                        <a:rPr lang="en-US" sz="2400" dirty="0">
                          <a:effectLst/>
                        </a:rPr>
                        <a:t> </a:t>
                      </a:r>
                      <a:r>
                        <a:rPr lang="en-US" sz="2400" dirty="0" err="1">
                          <a:effectLst/>
                        </a:rPr>
                        <a:t>memberikan</a:t>
                      </a:r>
                      <a:r>
                        <a:rPr lang="en-US" sz="2400" dirty="0">
                          <a:effectLst/>
                        </a:rPr>
                        <a:t> </a:t>
                      </a:r>
                      <a:r>
                        <a:rPr lang="en-US" sz="2400" dirty="0" err="1">
                          <a:effectLst/>
                        </a:rPr>
                        <a:t>semua</a:t>
                      </a:r>
                      <a:r>
                        <a:rPr lang="en-US" sz="2400" dirty="0">
                          <a:effectLst/>
                        </a:rPr>
                        <a:t> </a:t>
                      </a:r>
                      <a:r>
                        <a:rPr lang="en-US" sz="2400" dirty="0" err="1">
                          <a:effectLst/>
                        </a:rPr>
                        <a:t>informasi</a:t>
                      </a:r>
                      <a:r>
                        <a:rPr lang="en-US" sz="2400" dirty="0">
                          <a:effectLst/>
                        </a:rPr>
                        <a:t> yang </a:t>
                      </a:r>
                      <a:r>
                        <a:rPr lang="en-US" sz="2400" dirty="0" err="1">
                          <a:effectLst/>
                        </a:rPr>
                        <a:t>diminta</a:t>
                      </a:r>
                      <a:endParaRPr lang="en-US" sz="2000" dirty="0">
                        <a:effectLst/>
                      </a:endParaRPr>
                    </a:p>
                    <a:p>
                      <a:pPr marL="342900" marR="0" lvl="0" indent="-342900">
                        <a:lnSpc>
                          <a:spcPct val="115000"/>
                        </a:lnSpc>
                        <a:spcBef>
                          <a:spcPts val="0"/>
                        </a:spcBef>
                        <a:spcAft>
                          <a:spcPts val="0"/>
                        </a:spcAft>
                        <a:buFont typeface="Symbol"/>
                        <a:buChar char=""/>
                      </a:pPr>
                      <a:r>
                        <a:rPr lang="en-US" sz="2400" dirty="0">
                          <a:effectLst/>
                        </a:rPr>
                        <a:t> </a:t>
                      </a:r>
                      <a:r>
                        <a:rPr lang="en-US" sz="2400" dirty="0" err="1">
                          <a:effectLst/>
                        </a:rPr>
                        <a:t>prosedur</a:t>
                      </a:r>
                      <a:r>
                        <a:rPr lang="en-US" sz="2400" dirty="0">
                          <a:effectLst/>
                        </a:rPr>
                        <a:t> audit </a:t>
                      </a:r>
                      <a:r>
                        <a:rPr lang="en-US" sz="2400" dirty="0" err="1">
                          <a:effectLst/>
                        </a:rPr>
                        <a:t>untuk</a:t>
                      </a:r>
                      <a:r>
                        <a:rPr lang="en-US" sz="2400" dirty="0">
                          <a:effectLst/>
                        </a:rPr>
                        <a:t> </a:t>
                      </a:r>
                      <a:r>
                        <a:rPr lang="en-US" sz="2400" dirty="0" err="1">
                          <a:effectLst/>
                        </a:rPr>
                        <a:t>mengumpulkan</a:t>
                      </a:r>
                      <a:r>
                        <a:rPr lang="en-US" sz="2400" dirty="0">
                          <a:effectLst/>
                        </a:rPr>
                        <a:t> </a:t>
                      </a:r>
                      <a:r>
                        <a:rPr lang="en-US" sz="2400" dirty="0" err="1">
                          <a:effectLst/>
                        </a:rPr>
                        <a:t>bukti</a:t>
                      </a:r>
                      <a:r>
                        <a:rPr lang="en-US" sz="2400" dirty="0">
                          <a:effectLst/>
                        </a:rPr>
                        <a:t> audit </a:t>
                      </a:r>
                      <a:r>
                        <a:rPr lang="en-US" sz="2400" dirty="0" err="1">
                          <a:effectLst/>
                        </a:rPr>
                        <a:t>mungkin</a:t>
                      </a:r>
                      <a:r>
                        <a:rPr lang="en-US" sz="2400" dirty="0">
                          <a:effectLst/>
                        </a:rPr>
                        <a:t> </a:t>
                      </a:r>
                      <a:r>
                        <a:rPr lang="en-US" sz="2400" dirty="0" err="1">
                          <a:effectLst/>
                        </a:rPr>
                        <a:t>tidak</a:t>
                      </a:r>
                      <a:r>
                        <a:rPr lang="en-US" sz="2400" dirty="0">
                          <a:effectLst/>
                        </a:rPr>
                        <a:t> </a:t>
                      </a:r>
                      <a:r>
                        <a:rPr lang="en-US" sz="2400" dirty="0" err="1">
                          <a:effectLst/>
                        </a:rPr>
                        <a:t>mendeteksi</a:t>
                      </a:r>
                      <a:r>
                        <a:rPr lang="en-US" sz="2400" dirty="0">
                          <a:effectLst/>
                        </a:rPr>
                        <a:t> </a:t>
                      </a:r>
                      <a:r>
                        <a:rPr lang="en-US" sz="2400" dirty="0" err="1">
                          <a:effectLst/>
                        </a:rPr>
                        <a:t>informasi</a:t>
                      </a:r>
                      <a:r>
                        <a:rPr lang="en-US" sz="2400" dirty="0">
                          <a:effectLst/>
                        </a:rPr>
                        <a:t> yang </a:t>
                      </a:r>
                      <a:r>
                        <a:rPr lang="en-US" sz="2400" dirty="0" err="1">
                          <a:effectLst/>
                        </a:rPr>
                        <a:t>hilang</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692952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INHERENT LIMITATIONS</a:t>
            </a:r>
            <a:r>
              <a:rPr lang="en-US" b="1" dirty="0" smtClean="0"/>
              <a:t> </a:t>
            </a:r>
            <a:br>
              <a:rPr lang="en-US" b="1" dirty="0" smtClean="0"/>
            </a:br>
            <a:r>
              <a:rPr lang="en-US" sz="3100" b="1" dirty="0" smtClean="0"/>
              <a:t>(RISIKO BAWAAN) </a:t>
            </a:r>
            <a:r>
              <a:rPr lang="en-US" sz="2000" b="1" i="1" dirty="0" smtClean="0"/>
              <a:t>LANJUTAN …</a:t>
            </a:r>
            <a:r>
              <a:rPr lang="en-US" sz="3100" dirty="0" smtClean="0"/>
              <a:t/>
            </a:r>
            <a:br>
              <a:rPr lang="en-US" sz="3100"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6500781"/>
              </p:ext>
            </p:extLst>
          </p:nvPr>
        </p:nvGraphicFramePr>
        <p:xfrm>
          <a:off x="304800" y="1752601"/>
          <a:ext cx="8382000" cy="4419599"/>
        </p:xfrm>
        <a:graphic>
          <a:graphicData uri="http://schemas.openxmlformats.org/drawingml/2006/table">
            <a:tbl>
              <a:tblPr firstRow="1" firstCol="1" bandRow="1">
                <a:tableStyleId>{5C22544A-7EE6-4342-B048-85BDC9FD1C3A}</a:tableStyleId>
              </a:tblPr>
              <a:tblGrid>
                <a:gridCol w="2461260"/>
                <a:gridCol w="5920740"/>
              </a:tblGrid>
              <a:tr h="4419599">
                <a:tc>
                  <a:txBody>
                    <a:bodyPr/>
                    <a:lstStyle/>
                    <a:p>
                      <a:pPr marL="0" marR="0" algn="just">
                        <a:lnSpc>
                          <a:spcPct val="115000"/>
                        </a:lnSpc>
                        <a:spcBef>
                          <a:spcPts val="0"/>
                        </a:spcBef>
                        <a:spcAft>
                          <a:spcPts val="0"/>
                        </a:spcAft>
                      </a:pPr>
                      <a:r>
                        <a:rPr lang="en-US" sz="3600" dirty="0" err="1">
                          <a:effectLst/>
                        </a:rPr>
                        <a:t>Pelaporan</a:t>
                      </a:r>
                      <a:r>
                        <a:rPr lang="en-US" sz="3600" dirty="0">
                          <a:effectLst/>
                        </a:rPr>
                        <a:t> </a:t>
                      </a:r>
                      <a:r>
                        <a:rPr lang="en-US" sz="3600" dirty="0" err="1">
                          <a:effectLst/>
                        </a:rPr>
                        <a:t>keuangan</a:t>
                      </a:r>
                      <a:r>
                        <a:rPr lang="en-US" sz="3600" dirty="0">
                          <a:effectLst/>
                        </a:rPr>
                        <a:t> </a:t>
                      </a:r>
                      <a:r>
                        <a:rPr lang="en-US" sz="3600" dirty="0" err="1">
                          <a:effectLst/>
                        </a:rPr>
                        <a:t>tepat</a:t>
                      </a:r>
                      <a:r>
                        <a:rPr lang="en-US" sz="3600" dirty="0">
                          <a:effectLst/>
                        </a:rPr>
                        <a:t> </a:t>
                      </a:r>
                      <a:r>
                        <a:rPr lang="en-US" sz="3600" dirty="0" err="1">
                          <a:effectLst/>
                        </a:rPr>
                        <a:t>waktu</a:t>
                      </a:r>
                      <a:endParaRPr lang="en-US" sz="32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err="1">
                          <a:effectLst/>
                        </a:rPr>
                        <a:t>R</a:t>
                      </a:r>
                      <a:r>
                        <a:rPr lang="en-US" sz="2000" dirty="0" err="1">
                          <a:effectLst/>
                        </a:rPr>
                        <a:t>elevansi</a:t>
                      </a:r>
                      <a:r>
                        <a:rPr lang="en-US" sz="2000" dirty="0">
                          <a:effectLst/>
                        </a:rPr>
                        <a:t>/</a:t>
                      </a:r>
                      <a:r>
                        <a:rPr lang="en-US" sz="2000" dirty="0" err="1">
                          <a:effectLst/>
                        </a:rPr>
                        <a:t>nilai</a:t>
                      </a:r>
                      <a:r>
                        <a:rPr lang="en-US" sz="2000" dirty="0">
                          <a:effectLst/>
                        </a:rPr>
                        <a:t> </a:t>
                      </a:r>
                      <a:r>
                        <a:rPr lang="en-US" sz="2000" dirty="0" err="1">
                          <a:effectLst/>
                        </a:rPr>
                        <a:t>informasi</a:t>
                      </a:r>
                      <a:r>
                        <a:rPr lang="en-US" sz="2000" dirty="0">
                          <a:effectLst/>
                        </a:rPr>
                        <a:t> </a:t>
                      </a:r>
                      <a:r>
                        <a:rPr lang="en-US" sz="2000" dirty="0" err="1">
                          <a:effectLst/>
                        </a:rPr>
                        <a:t>keuangan</a:t>
                      </a:r>
                      <a:r>
                        <a:rPr lang="en-US" sz="2000" dirty="0">
                          <a:effectLst/>
                        </a:rPr>
                        <a:t> </a:t>
                      </a:r>
                      <a:r>
                        <a:rPr lang="en-US" sz="2000" dirty="0" err="1">
                          <a:effectLst/>
                        </a:rPr>
                        <a:t>cenderung</a:t>
                      </a:r>
                      <a:r>
                        <a:rPr lang="en-US" sz="2000" dirty="0">
                          <a:effectLst/>
                        </a:rPr>
                        <a:t> </a:t>
                      </a:r>
                      <a:r>
                        <a:rPr lang="en-US" sz="2000" dirty="0" err="1">
                          <a:effectLst/>
                        </a:rPr>
                        <a:t>menurun</a:t>
                      </a:r>
                      <a:r>
                        <a:rPr lang="en-US" sz="2000" dirty="0">
                          <a:effectLst/>
                        </a:rPr>
                        <a:t> </a:t>
                      </a:r>
                      <a:r>
                        <a:rPr lang="en-US" sz="2000" dirty="0" err="1">
                          <a:effectLst/>
                        </a:rPr>
                        <a:t>denganlewtnya</a:t>
                      </a:r>
                      <a:r>
                        <a:rPr lang="en-US" sz="2000" dirty="0">
                          <a:effectLst/>
                        </a:rPr>
                        <a:t> </a:t>
                      </a:r>
                      <a:r>
                        <a:rPr lang="en-US" sz="2000" dirty="0" err="1">
                          <a:effectLst/>
                        </a:rPr>
                        <a:t>waktu</a:t>
                      </a:r>
                      <a:r>
                        <a:rPr lang="en-US" sz="2000" dirty="0">
                          <a:effectLst/>
                        </a:rPr>
                        <a:t>. </a:t>
                      </a:r>
                      <a:r>
                        <a:rPr lang="en-US" sz="2000" dirty="0" err="1">
                          <a:effectLst/>
                        </a:rPr>
                        <a:t>Oleh</a:t>
                      </a:r>
                      <a:r>
                        <a:rPr lang="en-US" sz="2000" dirty="0">
                          <a:effectLst/>
                        </a:rPr>
                        <a:t> </a:t>
                      </a:r>
                      <a:r>
                        <a:rPr lang="en-US" sz="2000" dirty="0" err="1">
                          <a:effectLst/>
                        </a:rPr>
                        <a:t>karena</a:t>
                      </a:r>
                      <a:r>
                        <a:rPr lang="en-US" sz="2000" dirty="0">
                          <a:effectLst/>
                        </a:rPr>
                        <a:t> </a:t>
                      </a:r>
                      <a:r>
                        <a:rPr lang="en-US" sz="2000" dirty="0" err="1">
                          <a:effectLst/>
                        </a:rPr>
                        <a:t>itu</a:t>
                      </a:r>
                      <a:r>
                        <a:rPr lang="en-US" sz="2000" dirty="0">
                          <a:effectLst/>
                        </a:rPr>
                        <a:t> </a:t>
                      </a:r>
                      <a:r>
                        <a:rPr lang="en-US" sz="2000" dirty="0" err="1">
                          <a:effectLst/>
                        </a:rPr>
                        <a:t>perlu</a:t>
                      </a:r>
                      <a:r>
                        <a:rPr lang="en-US" sz="2000" dirty="0">
                          <a:effectLst/>
                        </a:rPr>
                        <a:t> </a:t>
                      </a:r>
                      <a:r>
                        <a:rPr lang="en-US" sz="2000" dirty="0" err="1">
                          <a:effectLst/>
                        </a:rPr>
                        <a:t>ada</a:t>
                      </a:r>
                      <a:r>
                        <a:rPr lang="en-US" sz="2000" dirty="0">
                          <a:effectLst/>
                        </a:rPr>
                        <a:t> </a:t>
                      </a:r>
                      <a:r>
                        <a:rPr lang="en-US" sz="2000" dirty="0" err="1">
                          <a:effectLst/>
                        </a:rPr>
                        <a:t>keseimbangn</a:t>
                      </a:r>
                      <a:r>
                        <a:rPr lang="en-US" sz="2000" dirty="0">
                          <a:effectLst/>
                        </a:rPr>
                        <a:t> </a:t>
                      </a:r>
                      <a:r>
                        <a:rPr lang="en-US" sz="2000" dirty="0" err="1">
                          <a:effectLst/>
                        </a:rPr>
                        <a:t>anatara</a:t>
                      </a:r>
                      <a:r>
                        <a:rPr lang="en-US" sz="2000" dirty="0">
                          <a:effectLst/>
                        </a:rPr>
                        <a:t> </a:t>
                      </a:r>
                      <a:r>
                        <a:rPr lang="en-US" sz="2000" dirty="0" err="1">
                          <a:effectLst/>
                        </a:rPr>
                        <a:t>keandalan</a:t>
                      </a:r>
                      <a:r>
                        <a:rPr lang="en-US" sz="2000" dirty="0">
                          <a:effectLst/>
                        </a:rPr>
                        <a:t> </a:t>
                      </a:r>
                      <a:r>
                        <a:rPr lang="en-US" sz="2000" dirty="0" err="1">
                          <a:effectLst/>
                        </a:rPr>
                        <a:t>informasi</a:t>
                      </a:r>
                      <a:r>
                        <a:rPr lang="en-US" sz="2000" dirty="0">
                          <a:effectLst/>
                        </a:rPr>
                        <a:t> </a:t>
                      </a:r>
                      <a:r>
                        <a:rPr lang="en-US" sz="2000" dirty="0" err="1">
                          <a:effectLst/>
                        </a:rPr>
                        <a:t>dan</a:t>
                      </a:r>
                      <a:r>
                        <a:rPr lang="en-US" sz="2000" dirty="0">
                          <a:effectLst/>
                        </a:rPr>
                        <a:t> </a:t>
                      </a:r>
                      <a:r>
                        <a:rPr lang="en-US" sz="2000" dirty="0" err="1">
                          <a:effectLst/>
                        </a:rPr>
                        <a:t>biaya</a:t>
                      </a:r>
                      <a:endParaRPr lang="en-US" sz="1800" dirty="0">
                        <a:effectLst/>
                      </a:endParaRPr>
                    </a:p>
                    <a:p>
                      <a:pPr marL="0" marR="0" algn="just">
                        <a:lnSpc>
                          <a:spcPct val="115000"/>
                        </a:lnSpc>
                        <a:spcBef>
                          <a:spcPts val="0"/>
                        </a:spcBef>
                        <a:spcAft>
                          <a:spcPts val="0"/>
                        </a:spcAft>
                      </a:pPr>
                      <a:r>
                        <a:rPr lang="en-US" sz="2000" dirty="0">
                          <a:effectLst/>
                        </a:rPr>
                        <a:t> </a:t>
                      </a:r>
                      <a:endParaRPr lang="en-US" sz="1800" dirty="0">
                        <a:effectLst/>
                      </a:endParaRPr>
                    </a:p>
                    <a:p>
                      <a:pPr marL="0" marR="0" algn="just">
                        <a:lnSpc>
                          <a:spcPct val="115000"/>
                        </a:lnSpc>
                        <a:spcBef>
                          <a:spcPts val="0"/>
                        </a:spcBef>
                        <a:spcAft>
                          <a:spcPts val="0"/>
                        </a:spcAft>
                      </a:pPr>
                      <a:r>
                        <a:rPr lang="en-US" sz="2000" dirty="0" err="1">
                          <a:effectLst/>
                        </a:rPr>
                        <a:t>Pemakai</a:t>
                      </a:r>
                      <a:r>
                        <a:rPr lang="en-US" sz="2000" dirty="0">
                          <a:effectLst/>
                        </a:rPr>
                        <a:t> </a:t>
                      </a:r>
                      <a:r>
                        <a:rPr lang="en-US" sz="2000" dirty="0" err="1">
                          <a:effectLst/>
                        </a:rPr>
                        <a:t>laporan</a:t>
                      </a:r>
                      <a:r>
                        <a:rPr lang="en-US" sz="2000" dirty="0">
                          <a:effectLst/>
                        </a:rPr>
                        <a:t> </a:t>
                      </a:r>
                      <a:r>
                        <a:rPr lang="en-US" sz="2000" dirty="0" err="1">
                          <a:effectLst/>
                        </a:rPr>
                        <a:t>keuangan</a:t>
                      </a:r>
                      <a:r>
                        <a:rPr lang="en-US" sz="2000" dirty="0">
                          <a:effectLst/>
                        </a:rPr>
                        <a:t> </a:t>
                      </a:r>
                      <a:r>
                        <a:rPr lang="en-US" sz="2000" dirty="0" err="1">
                          <a:effectLst/>
                        </a:rPr>
                        <a:t>mempunyai</a:t>
                      </a:r>
                      <a:r>
                        <a:rPr lang="en-US" sz="2000" dirty="0">
                          <a:effectLst/>
                        </a:rPr>
                        <a:t> </a:t>
                      </a:r>
                      <a:r>
                        <a:rPr lang="en-US" sz="2000" dirty="0" err="1">
                          <a:effectLst/>
                        </a:rPr>
                        <a:t>ekspektasi</a:t>
                      </a:r>
                      <a:r>
                        <a:rPr lang="en-US" sz="2000" dirty="0">
                          <a:effectLst/>
                        </a:rPr>
                        <a:t> </a:t>
                      </a:r>
                      <a:r>
                        <a:rPr lang="en-US" sz="2000" dirty="0" err="1">
                          <a:effectLst/>
                        </a:rPr>
                        <a:t>bahwa</a:t>
                      </a:r>
                      <a:r>
                        <a:rPr lang="en-US" sz="2000" dirty="0">
                          <a:effectLst/>
                        </a:rPr>
                        <a:t> auditor </a:t>
                      </a:r>
                      <a:r>
                        <a:rPr lang="en-US" sz="2000" dirty="0" err="1">
                          <a:effectLst/>
                        </a:rPr>
                        <a:t>memberikan</a:t>
                      </a:r>
                      <a:r>
                        <a:rPr lang="en-US" sz="2000" dirty="0">
                          <a:effectLst/>
                        </a:rPr>
                        <a:t> </a:t>
                      </a:r>
                      <a:r>
                        <a:rPr lang="en-US" sz="2000" dirty="0" err="1">
                          <a:effectLst/>
                        </a:rPr>
                        <a:t>pendapt</a:t>
                      </a:r>
                      <a:r>
                        <a:rPr lang="en-US" sz="2000" dirty="0">
                          <a:effectLst/>
                        </a:rPr>
                        <a:t> </a:t>
                      </a:r>
                      <a:r>
                        <a:rPr lang="en-US" sz="2000" dirty="0" err="1">
                          <a:effectLst/>
                        </a:rPr>
                        <a:t>dalam</a:t>
                      </a:r>
                      <a:r>
                        <a:rPr lang="en-US" sz="2000" dirty="0">
                          <a:effectLst/>
                        </a:rPr>
                        <a:t> </a:t>
                      </a:r>
                      <a:r>
                        <a:rPr lang="en-US" sz="2000" dirty="0" err="1">
                          <a:effectLst/>
                        </a:rPr>
                        <a:t>waktu</a:t>
                      </a:r>
                      <a:r>
                        <a:rPr lang="en-US" sz="2000" dirty="0">
                          <a:effectLst/>
                        </a:rPr>
                        <a:t> &amp; </a:t>
                      </a:r>
                      <a:r>
                        <a:rPr lang="en-US" sz="2000" dirty="0" err="1">
                          <a:effectLst/>
                        </a:rPr>
                        <a:t>biaya</a:t>
                      </a:r>
                      <a:r>
                        <a:rPr lang="en-US" sz="2000" dirty="0">
                          <a:effectLst/>
                        </a:rPr>
                        <a:t> yang </a:t>
                      </a:r>
                      <a:r>
                        <a:rPr lang="en-US" sz="2000" dirty="0" err="1">
                          <a:effectLst/>
                        </a:rPr>
                        <a:t>layak</a:t>
                      </a:r>
                      <a:r>
                        <a:rPr lang="en-US" sz="2000" dirty="0">
                          <a:effectLst/>
                        </a:rPr>
                        <a:t>. </a:t>
                      </a:r>
                      <a:r>
                        <a:rPr lang="en-US" sz="2000" dirty="0" err="1">
                          <a:effectLst/>
                        </a:rPr>
                        <a:t>Oleh</a:t>
                      </a:r>
                      <a:r>
                        <a:rPr lang="en-US" sz="2000" dirty="0">
                          <a:effectLst/>
                        </a:rPr>
                        <a:t> </a:t>
                      </a:r>
                      <a:r>
                        <a:rPr lang="en-US" sz="2000" dirty="0" err="1">
                          <a:effectLst/>
                        </a:rPr>
                        <a:t>karena</a:t>
                      </a:r>
                      <a:r>
                        <a:rPr lang="en-US" sz="2000" dirty="0">
                          <a:effectLst/>
                        </a:rPr>
                        <a:t> </a:t>
                      </a:r>
                      <a:r>
                        <a:rPr lang="en-US" sz="2000" dirty="0" err="1">
                          <a:effectLst/>
                        </a:rPr>
                        <a:t>itu</a:t>
                      </a:r>
                      <a:r>
                        <a:rPr lang="en-US" sz="2000" dirty="0">
                          <a:effectLst/>
                        </a:rPr>
                        <a:t> </a:t>
                      </a:r>
                      <a:r>
                        <a:rPr lang="en-US" sz="2000" dirty="0" err="1">
                          <a:effectLst/>
                        </a:rPr>
                        <a:t>tidaklah</a:t>
                      </a:r>
                      <a:r>
                        <a:rPr lang="en-US" sz="2000" dirty="0">
                          <a:effectLst/>
                        </a:rPr>
                        <a:t> </a:t>
                      </a:r>
                      <a:r>
                        <a:rPr lang="en-US" sz="2000" dirty="0" err="1">
                          <a:effectLst/>
                        </a:rPr>
                        <a:t>praktis</a:t>
                      </a:r>
                      <a:r>
                        <a:rPr lang="en-US" sz="2000" dirty="0">
                          <a:effectLst/>
                        </a:rPr>
                        <a:t> </a:t>
                      </a:r>
                      <a:r>
                        <a:rPr lang="en-US" sz="2000" dirty="0" err="1">
                          <a:effectLst/>
                        </a:rPr>
                        <a:t>meminta</a:t>
                      </a:r>
                      <a:r>
                        <a:rPr lang="en-US" sz="2000" dirty="0">
                          <a:effectLst/>
                        </a:rPr>
                        <a:t> </a:t>
                      </a:r>
                      <a:r>
                        <a:rPr lang="en-US" sz="2000" dirty="0" err="1">
                          <a:effectLst/>
                        </a:rPr>
                        <a:t>semua</a:t>
                      </a:r>
                      <a:r>
                        <a:rPr lang="en-US" sz="2000" dirty="0">
                          <a:effectLst/>
                        </a:rPr>
                        <a:t> </a:t>
                      </a:r>
                      <a:r>
                        <a:rPr lang="en-US" sz="2000" dirty="0" err="1">
                          <a:effectLst/>
                        </a:rPr>
                        <a:t>informasi</a:t>
                      </a:r>
                      <a:r>
                        <a:rPr lang="en-US" sz="2000" dirty="0">
                          <a:effectLst/>
                        </a:rPr>
                        <a:t>  yang </a:t>
                      </a:r>
                      <a:r>
                        <a:rPr lang="en-US" sz="2000" dirty="0" err="1">
                          <a:effectLst/>
                        </a:rPr>
                        <a:t>mungkin</a:t>
                      </a:r>
                      <a:r>
                        <a:rPr lang="en-US" sz="2000" dirty="0">
                          <a:effectLst/>
                        </a:rPr>
                        <a:t> </a:t>
                      </a:r>
                      <a:r>
                        <a:rPr lang="en-US" sz="2000" dirty="0" err="1">
                          <a:effectLst/>
                        </a:rPr>
                        <a:t>ada</a:t>
                      </a:r>
                      <a:r>
                        <a:rPr lang="en-US" sz="2000" dirty="0">
                          <a:effectLst/>
                        </a:rPr>
                        <a:t>, </a:t>
                      </a:r>
                      <a:r>
                        <a:rPr lang="en-US" sz="2000" dirty="0" err="1">
                          <a:effectLst/>
                        </a:rPr>
                        <a:t>atau</a:t>
                      </a:r>
                      <a:r>
                        <a:rPr lang="en-US" sz="2000" dirty="0">
                          <a:effectLst/>
                        </a:rPr>
                        <a:t> </a:t>
                      </a:r>
                      <a:r>
                        <a:rPr lang="en-US" sz="2000" dirty="0" err="1">
                          <a:effectLst/>
                        </a:rPr>
                        <a:t>menuntaskan</a:t>
                      </a:r>
                      <a:r>
                        <a:rPr lang="en-US" sz="2000" dirty="0">
                          <a:effectLst/>
                        </a:rPr>
                        <a:t> </a:t>
                      </a:r>
                      <a:r>
                        <a:rPr lang="en-US" sz="2000" dirty="0" err="1">
                          <a:effectLst/>
                        </a:rPr>
                        <a:t>semua</a:t>
                      </a:r>
                      <a:r>
                        <a:rPr lang="en-US" sz="2000" dirty="0">
                          <a:effectLst/>
                        </a:rPr>
                        <a:t> </a:t>
                      </a:r>
                      <a:r>
                        <a:rPr lang="en-US" sz="2000" dirty="0" err="1">
                          <a:effectLst/>
                        </a:rPr>
                        <a:t>masalah</a:t>
                      </a:r>
                      <a:r>
                        <a:rPr lang="en-US" sz="2000" dirty="0">
                          <a:effectLst/>
                        </a:rPr>
                        <a:t> </a:t>
                      </a:r>
                      <a:r>
                        <a:rPr lang="en-US" sz="2000" dirty="0" err="1">
                          <a:effectLst/>
                        </a:rPr>
                        <a:t>sehabis-habisnya</a:t>
                      </a:r>
                      <a:r>
                        <a:rPr lang="en-US" sz="2000" dirty="0">
                          <a:effectLst/>
                        </a:rPr>
                        <a:t>, </a:t>
                      </a:r>
                      <a:r>
                        <a:rPr lang="en-US" sz="2000" dirty="0" err="1">
                          <a:effectLst/>
                        </a:rPr>
                        <a:t>dengan</a:t>
                      </a:r>
                      <a:r>
                        <a:rPr lang="en-US" sz="2000" dirty="0">
                          <a:effectLst/>
                        </a:rPr>
                        <a:t> </a:t>
                      </a:r>
                      <a:r>
                        <a:rPr lang="en-US" sz="2000" dirty="0" err="1">
                          <a:effectLst/>
                        </a:rPr>
                        <a:t>asumsi</a:t>
                      </a:r>
                      <a:r>
                        <a:rPr lang="en-US" sz="2000" dirty="0">
                          <a:effectLst/>
                        </a:rPr>
                        <a:t> </a:t>
                      </a:r>
                      <a:r>
                        <a:rPr lang="en-US" sz="2000" dirty="0" err="1">
                          <a:effectLst/>
                        </a:rPr>
                        <a:t>bahwa</a:t>
                      </a:r>
                      <a:r>
                        <a:rPr lang="en-US" sz="2000" dirty="0">
                          <a:effectLst/>
                        </a:rPr>
                        <a:t> </a:t>
                      </a:r>
                      <a:r>
                        <a:rPr lang="en-US" sz="2000" dirty="0" err="1">
                          <a:effectLst/>
                        </a:rPr>
                        <a:t>informasi</a:t>
                      </a:r>
                      <a:r>
                        <a:rPr lang="en-US" sz="2000" dirty="0">
                          <a:effectLst/>
                        </a:rPr>
                        <a:t> </a:t>
                      </a:r>
                      <a:r>
                        <a:rPr lang="en-US" sz="2000" dirty="0" err="1">
                          <a:effectLst/>
                        </a:rPr>
                        <a:t>mengandung</a:t>
                      </a:r>
                      <a:r>
                        <a:rPr lang="en-US" sz="2000" dirty="0">
                          <a:effectLst/>
                        </a:rPr>
                        <a:t> </a:t>
                      </a:r>
                      <a:r>
                        <a:rPr lang="en-US" sz="2000" dirty="0" err="1">
                          <a:effectLst/>
                        </a:rPr>
                        <a:t>kesalahan</a:t>
                      </a:r>
                      <a:r>
                        <a:rPr lang="en-US" sz="2000" dirty="0">
                          <a:effectLst/>
                        </a:rPr>
                        <a:t>/</a:t>
                      </a:r>
                      <a:r>
                        <a:rPr lang="en-US" sz="2000" dirty="0" err="1">
                          <a:effectLst/>
                        </a:rPr>
                        <a:t>kecurangan</a:t>
                      </a:r>
                      <a:r>
                        <a:rPr lang="en-US" sz="2000" dirty="0">
                          <a:effectLst/>
                        </a:rPr>
                        <a:t> </a:t>
                      </a:r>
                      <a:r>
                        <a:rPr lang="en-US" sz="2000" dirty="0" err="1">
                          <a:effectLst/>
                        </a:rPr>
                        <a:t>sampai</a:t>
                      </a:r>
                      <a:r>
                        <a:rPr lang="en-US" sz="2000" dirty="0">
                          <a:effectLst/>
                        </a:rPr>
                        <a:t> </a:t>
                      </a:r>
                      <a:r>
                        <a:rPr lang="en-US" sz="2000" dirty="0" err="1">
                          <a:effectLst/>
                        </a:rPr>
                        <a:t>terbukti</a:t>
                      </a:r>
                      <a:r>
                        <a:rPr lang="en-US" sz="2000" dirty="0">
                          <a:effectLst/>
                        </a:rPr>
                        <a:t> </a:t>
                      </a:r>
                      <a:r>
                        <a:rPr lang="en-US" sz="2000" dirty="0" err="1">
                          <a:effectLst/>
                        </a:rPr>
                        <a:t>sebaliknya</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22580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AUDIT SCOPE</a:t>
            </a:r>
            <a:r>
              <a:rPr lang="en-US" b="1" dirty="0"/>
              <a:t> (LINGKUP AUDIT)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err="1" smtClean="0"/>
              <a:t>Lingkup</a:t>
            </a:r>
            <a:r>
              <a:rPr lang="en-US" b="1" dirty="0" smtClean="0"/>
              <a:t> </a:t>
            </a:r>
            <a:r>
              <a:rPr lang="en-US" b="1" dirty="0" err="1"/>
              <a:t>pekerjaan</a:t>
            </a:r>
            <a:r>
              <a:rPr lang="en-US" b="1" dirty="0"/>
              <a:t> auditor </a:t>
            </a:r>
            <a:r>
              <a:rPr lang="en-US" b="1" dirty="0" err="1"/>
              <a:t>dan</a:t>
            </a:r>
            <a:r>
              <a:rPr lang="en-US" b="1" dirty="0"/>
              <a:t> </a:t>
            </a:r>
            <a:r>
              <a:rPr lang="en-US" b="1" dirty="0" err="1"/>
              <a:t>opini</a:t>
            </a:r>
            <a:r>
              <a:rPr lang="en-US" b="1" dirty="0"/>
              <a:t> yang </a:t>
            </a:r>
            <a:r>
              <a:rPr lang="en-US" b="1" dirty="0" err="1"/>
              <a:t>diberikan</a:t>
            </a:r>
            <a:r>
              <a:rPr lang="en-US" b="1" dirty="0"/>
              <a:t> </a:t>
            </a:r>
            <a:r>
              <a:rPr lang="en-US" b="1" dirty="0" err="1"/>
              <a:t>dibatasi</a:t>
            </a:r>
            <a:r>
              <a:rPr lang="en-US" b="1" dirty="0"/>
              <a:t> </a:t>
            </a:r>
            <a:r>
              <a:rPr lang="en-US" b="1" dirty="0" err="1"/>
              <a:t>dengan</a:t>
            </a:r>
            <a:r>
              <a:rPr lang="en-US" b="1" dirty="0"/>
              <a:t> </a:t>
            </a:r>
            <a:r>
              <a:rPr lang="en-US" b="1" dirty="0" err="1"/>
              <a:t>menjawab</a:t>
            </a:r>
            <a:r>
              <a:rPr lang="en-US" b="1" dirty="0"/>
              <a:t> :</a:t>
            </a:r>
          </a:p>
          <a:p>
            <a:r>
              <a:rPr lang="en-US" dirty="0" err="1"/>
              <a:t>Apakah</a:t>
            </a:r>
            <a:r>
              <a:rPr lang="en-US" dirty="0"/>
              <a:t> </a:t>
            </a:r>
            <a:r>
              <a:rPr lang="en-US" dirty="0" err="1"/>
              <a:t>laporan</a:t>
            </a:r>
            <a:r>
              <a:rPr lang="en-US" dirty="0"/>
              <a:t> </a:t>
            </a:r>
            <a:r>
              <a:rPr lang="en-US" dirty="0" err="1"/>
              <a:t>keuangan</a:t>
            </a:r>
            <a:r>
              <a:rPr lang="en-US" dirty="0"/>
              <a:t> </a:t>
            </a:r>
            <a:r>
              <a:rPr lang="en-US" dirty="0" err="1"/>
              <a:t>dibuat</a:t>
            </a:r>
            <a:r>
              <a:rPr lang="en-US" dirty="0"/>
              <a:t> </a:t>
            </a:r>
            <a:r>
              <a:rPr lang="en-US" dirty="0" err="1"/>
              <a:t>dalam</a:t>
            </a:r>
            <a:r>
              <a:rPr lang="en-US" dirty="0"/>
              <a:t> </a:t>
            </a:r>
            <a:r>
              <a:rPr lang="en-US" dirty="0" err="1"/>
              <a:t>semua</a:t>
            </a:r>
            <a:r>
              <a:rPr lang="en-US" dirty="0"/>
              <a:t> </a:t>
            </a:r>
            <a:r>
              <a:rPr lang="en-US" dirty="0" err="1"/>
              <a:t>hal</a:t>
            </a:r>
            <a:r>
              <a:rPr lang="en-US" dirty="0"/>
              <a:t> yang material </a:t>
            </a:r>
            <a:r>
              <a:rPr lang="en-US" dirty="0" err="1"/>
              <a:t>sesuai</a:t>
            </a:r>
            <a:r>
              <a:rPr lang="en-US" dirty="0"/>
              <a:t> </a:t>
            </a:r>
            <a:r>
              <a:rPr lang="en-US" dirty="0" err="1"/>
              <a:t>dengan</a:t>
            </a:r>
            <a:r>
              <a:rPr lang="en-US" dirty="0"/>
              <a:t> </a:t>
            </a:r>
            <a:r>
              <a:rPr lang="en-US" dirty="0" err="1"/>
              <a:t>kerangka</a:t>
            </a:r>
            <a:r>
              <a:rPr lang="en-US" dirty="0"/>
              <a:t> </a:t>
            </a:r>
            <a:r>
              <a:rPr lang="en-US" dirty="0" err="1"/>
              <a:t>pelaporan</a:t>
            </a:r>
            <a:r>
              <a:rPr lang="en-US" dirty="0"/>
              <a:t> </a:t>
            </a:r>
            <a:r>
              <a:rPr lang="en-US" dirty="0" err="1"/>
              <a:t>keuangan</a:t>
            </a:r>
            <a:r>
              <a:rPr lang="en-US" dirty="0"/>
              <a:t> yang </a:t>
            </a:r>
            <a:r>
              <a:rPr lang="en-US" dirty="0" err="1"/>
              <a:t>berlaku</a:t>
            </a:r>
            <a:r>
              <a:rPr lang="en-US" dirty="0"/>
              <a:t>. </a:t>
            </a:r>
            <a:r>
              <a:rPr lang="en-US" dirty="0" err="1"/>
              <a:t>Laporan</a:t>
            </a:r>
            <a:r>
              <a:rPr lang="en-US" dirty="0"/>
              <a:t> auditor yang </a:t>
            </a:r>
            <a:r>
              <a:rPr lang="en-US" dirty="0" err="1"/>
              <a:t>tidak</a:t>
            </a:r>
            <a:r>
              <a:rPr lang="en-US" dirty="0"/>
              <a:t> </a:t>
            </a:r>
            <a:r>
              <a:rPr lang="en-US" dirty="0" err="1"/>
              <a:t>dimodifikasi</a:t>
            </a:r>
            <a:r>
              <a:rPr lang="en-US" dirty="0"/>
              <a:t> (unmodified auditor’s report) </a:t>
            </a:r>
            <a:r>
              <a:rPr lang="en-US" dirty="0" err="1"/>
              <a:t>atau</a:t>
            </a:r>
            <a:r>
              <a:rPr lang="en-US" dirty="0"/>
              <a:t> </a:t>
            </a:r>
            <a:r>
              <a:rPr lang="en-US" dirty="0" err="1"/>
              <a:t>opini</a:t>
            </a:r>
            <a:r>
              <a:rPr lang="en-US" dirty="0"/>
              <a:t>  </a:t>
            </a:r>
            <a:r>
              <a:rPr lang="en-US" dirty="0" err="1"/>
              <a:t>wajar</a:t>
            </a:r>
            <a:r>
              <a:rPr lang="en-US" dirty="0"/>
              <a:t> </a:t>
            </a:r>
            <a:r>
              <a:rPr lang="en-US" dirty="0" err="1"/>
              <a:t>tanpa</a:t>
            </a:r>
            <a:r>
              <a:rPr lang="en-US" dirty="0"/>
              <a:t> </a:t>
            </a:r>
            <a:r>
              <a:rPr lang="en-US" dirty="0" err="1"/>
              <a:t>pengecuallian</a:t>
            </a:r>
            <a:r>
              <a:rPr lang="en-US" dirty="0"/>
              <a:t> (WTP) </a:t>
            </a:r>
            <a:r>
              <a:rPr lang="en-US" dirty="0" err="1"/>
              <a:t>tidak</a:t>
            </a:r>
            <a:r>
              <a:rPr lang="en-US" dirty="0"/>
              <a:t> </a:t>
            </a:r>
            <a:r>
              <a:rPr lang="en-US" dirty="0" err="1"/>
              <a:t>menjamin</a:t>
            </a:r>
            <a:r>
              <a:rPr lang="en-US" dirty="0"/>
              <a:t> </a:t>
            </a:r>
            <a:r>
              <a:rPr lang="en-US" dirty="0" err="1"/>
              <a:t>keberhasilan</a:t>
            </a:r>
            <a:r>
              <a:rPr lang="en-US" dirty="0"/>
              <a:t> </a:t>
            </a:r>
            <a:r>
              <a:rPr lang="en-US" dirty="0" err="1"/>
              <a:t>dan</a:t>
            </a:r>
            <a:r>
              <a:rPr lang="en-US" dirty="0"/>
              <a:t> </a:t>
            </a:r>
            <a:r>
              <a:rPr lang="en-US" dirty="0" err="1"/>
              <a:t>daya</a:t>
            </a:r>
            <a:r>
              <a:rPr lang="en-US" dirty="0"/>
              <a:t> </a:t>
            </a:r>
            <a:r>
              <a:rPr lang="en-US" dirty="0" err="1"/>
              <a:t>bertahan</a:t>
            </a:r>
            <a:r>
              <a:rPr lang="en-US" dirty="0"/>
              <a:t> </a:t>
            </a:r>
            <a:r>
              <a:rPr lang="en-US" dirty="0" err="1"/>
              <a:t>entitas</a:t>
            </a:r>
            <a:r>
              <a:rPr lang="en-US" dirty="0"/>
              <a:t> </a:t>
            </a:r>
            <a:r>
              <a:rPr lang="en-US" dirty="0" err="1"/>
              <a:t>itu</a:t>
            </a:r>
            <a:r>
              <a:rPr lang="en-US" dirty="0"/>
              <a:t> </a:t>
            </a:r>
            <a:r>
              <a:rPr lang="en-US" dirty="0" err="1"/>
              <a:t>dimasa</a:t>
            </a:r>
            <a:r>
              <a:rPr lang="en-US" dirty="0"/>
              <a:t> yang </a:t>
            </a:r>
            <a:r>
              <a:rPr lang="en-US" dirty="0" err="1"/>
              <a:t>akan</a:t>
            </a:r>
            <a:r>
              <a:rPr lang="en-US" dirty="0"/>
              <a:t> </a:t>
            </a:r>
            <a:r>
              <a:rPr lang="en-US" dirty="0" err="1"/>
              <a:t>datang</a:t>
            </a:r>
            <a:r>
              <a:rPr lang="en-US" dirty="0"/>
              <a:t>. WTP </a:t>
            </a:r>
            <a:r>
              <a:rPr lang="en-US" dirty="0" err="1"/>
              <a:t>juga</a:t>
            </a:r>
            <a:r>
              <a:rPr lang="en-US" dirty="0"/>
              <a:t> </a:t>
            </a:r>
            <a:r>
              <a:rPr lang="en-US" dirty="0" err="1"/>
              <a:t>tidak</a:t>
            </a:r>
            <a:r>
              <a:rPr lang="en-US" dirty="0"/>
              <a:t> </a:t>
            </a:r>
            <a:r>
              <a:rPr lang="en-US" dirty="0" err="1"/>
              <a:t>mencerminkan</a:t>
            </a:r>
            <a:r>
              <a:rPr lang="en-US" dirty="0"/>
              <a:t> </a:t>
            </a:r>
            <a:r>
              <a:rPr lang="en-US" dirty="0" err="1"/>
              <a:t>apakah</a:t>
            </a:r>
            <a:r>
              <a:rPr lang="en-US" dirty="0"/>
              <a:t> </a:t>
            </a:r>
            <a:r>
              <a:rPr lang="en-US" dirty="0" err="1"/>
              <a:t>manajemen</a:t>
            </a:r>
            <a:r>
              <a:rPr lang="en-US" dirty="0"/>
              <a:t> </a:t>
            </a:r>
            <a:r>
              <a:rPr lang="en-US" dirty="0" err="1"/>
              <a:t>mengelola</a:t>
            </a:r>
            <a:r>
              <a:rPr lang="en-US" dirty="0"/>
              <a:t> </a:t>
            </a:r>
            <a:r>
              <a:rPr lang="en-US" dirty="0" err="1"/>
              <a:t>entitas</a:t>
            </a:r>
            <a:r>
              <a:rPr lang="en-US" dirty="0"/>
              <a:t> </a:t>
            </a:r>
            <a:r>
              <a:rPr lang="en-US" dirty="0" err="1"/>
              <a:t>secara</a:t>
            </a:r>
            <a:r>
              <a:rPr lang="en-US" dirty="0"/>
              <a:t> </a:t>
            </a:r>
            <a:r>
              <a:rPr lang="en-US" dirty="0" err="1"/>
              <a:t>efektif</a:t>
            </a:r>
            <a:r>
              <a:rPr lang="en-US" dirty="0"/>
              <a:t> </a:t>
            </a:r>
            <a:r>
              <a:rPr lang="en-US" dirty="0" err="1"/>
              <a:t>dan</a:t>
            </a:r>
            <a:r>
              <a:rPr lang="en-US" dirty="0"/>
              <a:t> </a:t>
            </a:r>
            <a:r>
              <a:rPr lang="en-US" dirty="0" err="1"/>
              <a:t>efisien</a:t>
            </a:r>
            <a:r>
              <a:rPr lang="en-US" dirty="0"/>
              <a:t>.</a:t>
            </a:r>
          </a:p>
          <a:p>
            <a:pPr marL="0" indent="0">
              <a:buNone/>
            </a:pPr>
            <a:endParaRPr lang="en-US" dirty="0"/>
          </a:p>
        </p:txBody>
      </p:sp>
    </p:spTree>
    <p:extLst>
      <p:ext uri="{BB962C8B-B14F-4D97-AF65-F5344CB8AC3E}">
        <p14:creationId xmlns:p14="http://schemas.microsoft.com/office/powerpoint/2010/main" val="816252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AUDIT </a:t>
            </a:r>
            <a:r>
              <a:rPr lang="en-US" b="1" i="1" dirty="0"/>
              <a:t>SCOPE</a:t>
            </a:r>
            <a:r>
              <a:rPr lang="en-US" b="1" dirty="0"/>
              <a:t> (LINGKUP </a:t>
            </a:r>
            <a:r>
              <a:rPr lang="en-US" b="1" dirty="0" smtClean="0"/>
              <a:t>AUDIT)</a:t>
            </a:r>
            <a:br>
              <a:rPr lang="en-US" b="1" dirty="0" smtClean="0"/>
            </a:br>
            <a:r>
              <a:rPr lang="en-US" sz="2200" b="1" i="1" dirty="0" smtClean="0"/>
              <a:t>LANJUTAN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err="1"/>
              <a:t>Lingkup</a:t>
            </a:r>
            <a:r>
              <a:rPr lang="en-US" b="1" dirty="0"/>
              <a:t> </a:t>
            </a:r>
            <a:r>
              <a:rPr lang="en-US" b="1" dirty="0" err="1"/>
              <a:t>pekerjaan</a:t>
            </a:r>
            <a:r>
              <a:rPr lang="en-US" b="1" dirty="0"/>
              <a:t> auditor </a:t>
            </a:r>
            <a:r>
              <a:rPr lang="en-US" b="1" dirty="0" err="1"/>
              <a:t>dan</a:t>
            </a:r>
            <a:r>
              <a:rPr lang="en-US" b="1" dirty="0"/>
              <a:t> </a:t>
            </a:r>
            <a:r>
              <a:rPr lang="en-US" b="1" dirty="0" err="1"/>
              <a:t>opini</a:t>
            </a:r>
            <a:r>
              <a:rPr lang="en-US" b="1" dirty="0"/>
              <a:t> yang </a:t>
            </a:r>
            <a:r>
              <a:rPr lang="en-US" b="1" dirty="0" err="1"/>
              <a:t>diberikan</a:t>
            </a:r>
            <a:r>
              <a:rPr lang="en-US" b="1" dirty="0"/>
              <a:t> </a:t>
            </a:r>
            <a:r>
              <a:rPr lang="en-US" b="1" dirty="0" err="1"/>
              <a:t>dibatasi</a:t>
            </a:r>
            <a:r>
              <a:rPr lang="en-US" b="1" dirty="0"/>
              <a:t> </a:t>
            </a:r>
            <a:r>
              <a:rPr lang="en-US" b="1" dirty="0" err="1"/>
              <a:t>dengan</a:t>
            </a:r>
            <a:r>
              <a:rPr lang="en-US" b="1" dirty="0"/>
              <a:t> </a:t>
            </a:r>
            <a:r>
              <a:rPr lang="en-US" b="1" dirty="0" err="1"/>
              <a:t>menjawab</a:t>
            </a:r>
            <a:r>
              <a:rPr lang="en-US" b="1" dirty="0"/>
              <a:t> :</a:t>
            </a:r>
          </a:p>
          <a:p>
            <a:r>
              <a:rPr lang="en-US" dirty="0" err="1" smtClean="0"/>
              <a:t>Setiap</a:t>
            </a:r>
            <a:r>
              <a:rPr lang="en-US" dirty="0" smtClean="0"/>
              <a:t> </a:t>
            </a:r>
            <a:r>
              <a:rPr lang="en-US" dirty="0" err="1"/>
              <a:t>perluasan</a:t>
            </a:r>
            <a:r>
              <a:rPr lang="en-US" dirty="0"/>
              <a:t> </a:t>
            </a:r>
            <a:r>
              <a:rPr lang="en-US" dirty="0" err="1"/>
              <a:t>dari</a:t>
            </a:r>
            <a:r>
              <a:rPr lang="en-US" dirty="0"/>
              <a:t> </a:t>
            </a:r>
            <a:r>
              <a:rPr lang="en-US" dirty="0" err="1"/>
              <a:t>tanggungjawab</a:t>
            </a:r>
            <a:r>
              <a:rPr lang="en-US" dirty="0"/>
              <a:t> audit yang </a:t>
            </a:r>
            <a:r>
              <a:rPr lang="en-US" dirty="0" err="1"/>
              <a:t>utama</a:t>
            </a:r>
            <a:r>
              <a:rPr lang="en-US" dirty="0"/>
              <a:t>, </a:t>
            </a:r>
            <a:r>
              <a:rPr lang="en-US" dirty="0" err="1"/>
              <a:t>seperti</a:t>
            </a:r>
            <a:r>
              <a:rPr lang="en-US" dirty="0"/>
              <a:t> yang </a:t>
            </a:r>
            <a:r>
              <a:rPr lang="en-US" dirty="0" err="1"/>
              <a:t>mungkin</a:t>
            </a:r>
            <a:r>
              <a:rPr lang="en-US" dirty="0"/>
              <a:t> </a:t>
            </a:r>
            <a:r>
              <a:rPr lang="en-US" dirty="0" err="1"/>
              <a:t>ditetapkan</a:t>
            </a:r>
            <a:r>
              <a:rPr lang="en-US" dirty="0"/>
              <a:t> </a:t>
            </a:r>
            <a:r>
              <a:rPr lang="en-US" dirty="0" err="1"/>
              <a:t>dalam</a:t>
            </a:r>
            <a:r>
              <a:rPr lang="en-US" dirty="0"/>
              <a:t> </a:t>
            </a:r>
            <a:r>
              <a:rPr lang="en-US" dirty="0" err="1"/>
              <a:t>ketentuan</a:t>
            </a:r>
            <a:r>
              <a:rPr lang="en-US" dirty="0"/>
              <a:t> </a:t>
            </a:r>
            <a:r>
              <a:rPr lang="en-US" dirty="0" err="1"/>
              <a:t>perundang-undangan</a:t>
            </a:r>
            <a:r>
              <a:rPr lang="en-US" dirty="0"/>
              <a:t>, </a:t>
            </a:r>
            <a:r>
              <a:rPr lang="en-US" dirty="0" err="1"/>
              <a:t>mewajibkan</a:t>
            </a:r>
            <a:r>
              <a:rPr lang="en-US" dirty="0"/>
              <a:t> auditor </a:t>
            </a:r>
            <a:r>
              <a:rPr lang="en-US" dirty="0" err="1"/>
              <a:t>untuk</a:t>
            </a:r>
            <a:r>
              <a:rPr lang="en-US" dirty="0"/>
              <a:t> </a:t>
            </a:r>
            <a:r>
              <a:rPr lang="en-US" dirty="0" err="1"/>
              <a:t>melaksanakan</a:t>
            </a:r>
            <a:r>
              <a:rPr lang="en-US" dirty="0"/>
              <a:t> </a:t>
            </a:r>
            <a:r>
              <a:rPr lang="en-US" dirty="0" err="1"/>
              <a:t>pekerjaan</a:t>
            </a:r>
            <a:r>
              <a:rPr lang="en-US" dirty="0"/>
              <a:t> </a:t>
            </a:r>
            <a:r>
              <a:rPr lang="en-US" dirty="0" err="1"/>
              <a:t>tambahan</a:t>
            </a:r>
            <a:r>
              <a:rPr lang="en-US" dirty="0"/>
              <a:t> </a:t>
            </a:r>
            <a:r>
              <a:rPr lang="en-US" dirty="0" err="1"/>
              <a:t>dan</a:t>
            </a:r>
            <a:r>
              <a:rPr lang="en-US" dirty="0"/>
              <a:t> </a:t>
            </a:r>
            <a:r>
              <a:rPr lang="en-US" dirty="0" err="1"/>
              <a:t>memidifikasi</a:t>
            </a:r>
            <a:r>
              <a:rPr lang="en-US" dirty="0"/>
              <a:t> </a:t>
            </a:r>
            <a:r>
              <a:rPr lang="en-US" dirty="0" err="1"/>
              <a:t>atau</a:t>
            </a:r>
            <a:r>
              <a:rPr lang="en-US" dirty="0"/>
              <a:t> </a:t>
            </a:r>
            <a:r>
              <a:rPr lang="en-US" dirty="0" err="1"/>
              <a:t>memperluas</a:t>
            </a:r>
            <a:r>
              <a:rPr lang="en-US" dirty="0"/>
              <a:t> </a:t>
            </a:r>
            <a:r>
              <a:rPr lang="en-US" dirty="0" err="1"/>
              <a:t>laporan</a:t>
            </a:r>
            <a:r>
              <a:rPr lang="en-US" dirty="0"/>
              <a:t> auditor </a:t>
            </a:r>
            <a:r>
              <a:rPr lang="en-US" dirty="0" err="1"/>
              <a:t>sesuai</a:t>
            </a:r>
            <a:r>
              <a:rPr lang="en-US" dirty="0"/>
              <a:t> </a:t>
            </a:r>
            <a:r>
              <a:rPr lang="en-US" dirty="0" err="1"/>
              <a:t>dengan</a:t>
            </a:r>
            <a:r>
              <a:rPr lang="en-US" dirty="0"/>
              <a:t> </a:t>
            </a:r>
            <a:r>
              <a:rPr lang="en-US" dirty="0" err="1"/>
              <a:t>perluasan</a:t>
            </a:r>
            <a:r>
              <a:rPr lang="en-US" dirty="0"/>
              <a:t> </a:t>
            </a:r>
            <a:r>
              <a:rPr lang="en-US" dirty="0" err="1"/>
              <a:t>tanggung</a:t>
            </a:r>
            <a:r>
              <a:rPr lang="en-US" dirty="0"/>
              <a:t> </a:t>
            </a:r>
            <a:r>
              <a:rPr lang="en-US" dirty="0" err="1"/>
              <a:t>jawab</a:t>
            </a:r>
            <a:r>
              <a:rPr lang="en-US" dirty="0"/>
              <a:t>.</a:t>
            </a:r>
          </a:p>
          <a:p>
            <a:pPr marL="0" indent="0">
              <a:buNone/>
            </a:pPr>
            <a:endParaRPr lang="en-US" dirty="0"/>
          </a:p>
        </p:txBody>
      </p:sp>
    </p:spTree>
    <p:extLst>
      <p:ext uri="{BB962C8B-B14F-4D97-AF65-F5344CB8AC3E}">
        <p14:creationId xmlns:p14="http://schemas.microsoft.com/office/powerpoint/2010/main" val="276652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LATAR BELAKANG :</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lvl="0"/>
            <a:r>
              <a:rPr lang="en-US" sz="3800" b="1" dirty="0"/>
              <a:t>PASAR MODAL &amp; PASAR UANG DIGONCANG OLEHMANIPULASI PELAPORAN KEUANGAN </a:t>
            </a:r>
            <a:r>
              <a:rPr lang="en-US" sz="3800" b="1" dirty="0" smtClean="0"/>
              <a:t>(</a:t>
            </a:r>
            <a:r>
              <a:rPr lang="en-US" sz="3800" b="1" dirty="0"/>
              <a:t>DALAM ISA) BERSIFAT</a:t>
            </a:r>
            <a:r>
              <a:rPr lang="en-US" sz="3800" b="1" i="1" dirty="0"/>
              <a:t> MASSIVE </a:t>
            </a:r>
            <a:r>
              <a:rPr lang="en-US" sz="3800" b="1" dirty="0"/>
              <a:t>DAN </a:t>
            </a:r>
            <a:r>
              <a:rPr lang="en-US" sz="3800" b="1" i="1" dirty="0"/>
              <a:t>PERVASIVE</a:t>
            </a:r>
            <a:endParaRPr lang="en-US" sz="3800" b="1" dirty="0"/>
          </a:p>
          <a:p>
            <a:pPr lvl="0"/>
            <a:r>
              <a:rPr lang="en-US" sz="3800" b="1" dirty="0"/>
              <a:t>INDONESIA TIDAK IMUN TERHADAP </a:t>
            </a:r>
            <a:r>
              <a:rPr lang="en-US" sz="3800" b="1" dirty="0" smtClean="0"/>
              <a:t>PRAKTIKLAPORAN </a:t>
            </a:r>
            <a:r>
              <a:rPr lang="en-US" sz="3800" b="1" dirty="0"/>
              <a:t>KEUANGAN</a:t>
            </a:r>
          </a:p>
          <a:p>
            <a:pPr lvl="0"/>
            <a:r>
              <a:rPr lang="en-US" sz="3800" b="1" dirty="0"/>
              <a:t>ISA DAN STANDART LAIN YANG DIKELUARKAN IFAC DIMAKSUDKAN UNTUK MENCAPAI PELAPORAN KEUANGAN YANG BERKUALITAS PADA TATANAN GLOBAL</a:t>
            </a:r>
          </a:p>
          <a:p>
            <a:pPr lvl="0"/>
            <a:r>
              <a:rPr lang="en-US" sz="3800" b="1" dirty="0" smtClean="0"/>
              <a:t>ISA </a:t>
            </a:r>
            <a:r>
              <a:rPr lang="en-US" sz="3800" b="1" dirty="0"/>
              <a:t>SEPERTI STANDART TERDAHULU INGIN MENCAPAI MUTU AUDIT YANG DAPAT DIANDALKAN PEMAKAI LAPORAN KEUANGAN, DENGAN MEMBERIKAN ASURANS YANG MEMADAI</a:t>
            </a:r>
            <a:r>
              <a:rPr lang="en-US" sz="3800" b="1" i="1" dirty="0"/>
              <a:t> (REASONABLE ASSURANCE)</a:t>
            </a:r>
            <a:endParaRPr lang="en-US" sz="3800" b="1" dirty="0"/>
          </a:p>
          <a:p>
            <a:pPr lvl="0"/>
            <a:r>
              <a:rPr lang="en-US" sz="3800" b="1" dirty="0"/>
              <a:t>ISA DAN STANDART AUDIT YANG TERDAHULU TIDAK MEMBERIKAN ASURANS YANG MUTLAK</a:t>
            </a:r>
            <a:r>
              <a:rPr lang="en-US" sz="3800" b="1" i="1" dirty="0"/>
              <a:t> (ABSOLUTE ASSURANCE)</a:t>
            </a:r>
            <a:endParaRPr lang="en-US" sz="3800" b="1" dirty="0"/>
          </a:p>
          <a:p>
            <a:pPr lvl="0"/>
            <a:r>
              <a:rPr lang="en-US" sz="3800" b="1" dirty="0"/>
              <a:t>PERBEDAAN STANDART TERDAHULUDENGAN ISA ADALAH TEKANAN PADA BERFIKIR KRITIS</a:t>
            </a:r>
          </a:p>
          <a:p>
            <a:pPr marL="0" indent="0">
              <a:buNone/>
            </a:pPr>
            <a:endParaRPr lang="en-US" dirty="0"/>
          </a:p>
        </p:txBody>
      </p:sp>
    </p:spTree>
    <p:extLst>
      <p:ext uri="{BB962C8B-B14F-4D97-AF65-F5344CB8AC3E}">
        <p14:creationId xmlns:p14="http://schemas.microsoft.com/office/powerpoint/2010/main" val="2791053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MATERIAL MISSTATEMENTS</a:t>
            </a:r>
            <a:r>
              <a:rPr lang="en-US" b="1" dirty="0"/>
              <a:t> </a:t>
            </a:r>
            <a:r>
              <a:rPr lang="en-US" b="1" dirty="0" smtClean="0"/>
              <a:t/>
            </a:r>
            <a:br>
              <a:rPr lang="en-US" b="1" dirty="0" smtClean="0"/>
            </a:br>
            <a:r>
              <a:rPr lang="en-US" b="1" dirty="0" smtClean="0"/>
              <a:t>(</a:t>
            </a:r>
            <a:r>
              <a:rPr lang="en-US" b="1" dirty="0"/>
              <a:t>SALAH SAJI MATERIAL)</a:t>
            </a:r>
            <a:endParaRPr lang="en-US" dirty="0"/>
          </a:p>
        </p:txBody>
      </p:sp>
      <p:sp>
        <p:nvSpPr>
          <p:cNvPr id="3" name="Content Placeholder 2"/>
          <p:cNvSpPr>
            <a:spLocks noGrp="1"/>
          </p:cNvSpPr>
          <p:nvPr>
            <p:ph idx="1"/>
          </p:nvPr>
        </p:nvSpPr>
        <p:spPr/>
        <p:txBody>
          <a:bodyPr>
            <a:normAutofit lnSpcReduction="10000"/>
          </a:bodyPr>
          <a:lstStyle/>
          <a:p>
            <a:pPr lvl="0"/>
            <a:r>
              <a:rPr lang="en-US" dirty="0" err="1"/>
              <a:t>Terjadi</a:t>
            </a:r>
            <a:r>
              <a:rPr lang="en-US" dirty="0"/>
              <a:t> </a:t>
            </a:r>
            <a:r>
              <a:rPr lang="en-US" dirty="0" err="1"/>
              <a:t>secara</a:t>
            </a:r>
            <a:r>
              <a:rPr lang="en-US" dirty="0"/>
              <a:t> </a:t>
            </a:r>
            <a:r>
              <a:rPr lang="en-US" dirty="0" err="1"/>
              <a:t>sendiri-sendiri</a:t>
            </a:r>
            <a:r>
              <a:rPr lang="en-US" dirty="0"/>
              <a:t> </a:t>
            </a:r>
            <a:r>
              <a:rPr lang="en-US" dirty="0" err="1"/>
              <a:t>atau</a:t>
            </a:r>
            <a:r>
              <a:rPr lang="en-US" dirty="0"/>
              <a:t> </a:t>
            </a:r>
            <a:r>
              <a:rPr lang="en-US" dirty="0" err="1"/>
              <a:t>bersama</a:t>
            </a:r>
            <a:r>
              <a:rPr lang="en-US" dirty="0"/>
              <a:t>,</a:t>
            </a:r>
          </a:p>
          <a:p>
            <a:r>
              <a:rPr lang="en-US" dirty="0" err="1"/>
              <a:t>Contoh</a:t>
            </a:r>
            <a:r>
              <a:rPr lang="en-US" dirty="0"/>
              <a:t> : </a:t>
            </a:r>
            <a:r>
              <a:rPr lang="en-US" dirty="0" err="1"/>
              <a:t>Laporan</a:t>
            </a:r>
            <a:r>
              <a:rPr lang="en-US" dirty="0"/>
              <a:t> </a:t>
            </a:r>
            <a:r>
              <a:rPr lang="en-US" dirty="0" err="1"/>
              <a:t>keuangan</a:t>
            </a:r>
            <a:r>
              <a:rPr lang="en-US" dirty="0"/>
              <a:t> </a:t>
            </a:r>
            <a:r>
              <a:rPr lang="en-US" dirty="0" err="1"/>
              <a:t>mencantumkan</a:t>
            </a:r>
            <a:r>
              <a:rPr lang="en-US" dirty="0"/>
              <a:t> </a:t>
            </a:r>
            <a:r>
              <a:rPr lang="en-US" dirty="0" err="1"/>
              <a:t>pabrik</a:t>
            </a:r>
            <a:r>
              <a:rPr lang="en-US" dirty="0"/>
              <a:t> </a:t>
            </a:r>
            <a:r>
              <a:rPr lang="en-US" dirty="0" err="1"/>
              <a:t>senilai</a:t>
            </a:r>
            <a:r>
              <a:rPr lang="en-US" dirty="0"/>
              <a:t> </a:t>
            </a:r>
            <a:r>
              <a:rPr lang="en-US" dirty="0" err="1"/>
              <a:t>Rp</a:t>
            </a:r>
            <a:r>
              <a:rPr lang="en-US" dirty="0"/>
              <a:t> 10 </a:t>
            </a:r>
            <a:r>
              <a:rPr lang="en-US" dirty="0" err="1"/>
              <a:t>milyard</a:t>
            </a:r>
            <a:r>
              <a:rPr lang="en-US" dirty="0"/>
              <a:t>.</a:t>
            </a:r>
          </a:p>
          <a:p>
            <a:r>
              <a:rPr lang="en-US" dirty="0"/>
              <a:t>   </a:t>
            </a:r>
            <a:r>
              <a:rPr lang="en-US" dirty="0" err="1"/>
              <a:t>Pabrik</a:t>
            </a:r>
            <a:r>
              <a:rPr lang="en-US" dirty="0"/>
              <a:t> </a:t>
            </a:r>
            <a:r>
              <a:rPr lang="en-US" dirty="0" err="1"/>
              <a:t>ini</a:t>
            </a:r>
            <a:r>
              <a:rPr lang="en-US" dirty="0"/>
              <a:t> </a:t>
            </a:r>
            <a:r>
              <a:rPr lang="en-US" dirty="0" err="1"/>
              <a:t>tidak</a:t>
            </a:r>
            <a:r>
              <a:rPr lang="en-US" dirty="0"/>
              <a:t> </a:t>
            </a:r>
            <a:r>
              <a:rPr lang="en-US" dirty="0" err="1"/>
              <a:t>pernah</a:t>
            </a:r>
            <a:r>
              <a:rPr lang="en-US" dirty="0"/>
              <a:t> </a:t>
            </a:r>
            <a:r>
              <a:rPr lang="en-US" dirty="0" err="1"/>
              <a:t>dibangun</a:t>
            </a:r>
            <a:r>
              <a:rPr lang="en-US" dirty="0"/>
              <a:t> </a:t>
            </a:r>
            <a:r>
              <a:rPr lang="en-US" dirty="0" err="1"/>
              <a:t>atau</a:t>
            </a:r>
            <a:r>
              <a:rPr lang="en-US" dirty="0"/>
              <a:t> </a:t>
            </a:r>
            <a:r>
              <a:rPr lang="en-US" dirty="0" err="1"/>
              <a:t>dibeli</a:t>
            </a:r>
            <a:r>
              <a:rPr lang="en-US" dirty="0"/>
              <a:t>.</a:t>
            </a:r>
          </a:p>
          <a:p>
            <a:r>
              <a:rPr lang="en-US" dirty="0" err="1"/>
              <a:t>Artinya</a:t>
            </a:r>
            <a:r>
              <a:rPr lang="en-US" dirty="0"/>
              <a:t> </a:t>
            </a:r>
            <a:r>
              <a:rPr lang="en-US" dirty="0" err="1"/>
              <a:t>bahwa</a:t>
            </a:r>
            <a:r>
              <a:rPr lang="en-US" dirty="0"/>
              <a:t> </a:t>
            </a:r>
            <a:r>
              <a:rPr lang="en-US" dirty="0" err="1"/>
              <a:t>laporan</a:t>
            </a:r>
            <a:r>
              <a:rPr lang="en-US" dirty="0"/>
              <a:t> </a:t>
            </a:r>
            <a:r>
              <a:rPr lang="en-US" dirty="0" err="1"/>
              <a:t>keuangan</a:t>
            </a:r>
            <a:r>
              <a:rPr lang="en-US" dirty="0"/>
              <a:t> </a:t>
            </a:r>
            <a:r>
              <a:rPr lang="en-US" dirty="0" err="1"/>
              <a:t>tersebut</a:t>
            </a:r>
            <a:r>
              <a:rPr lang="en-US" dirty="0"/>
              <a:t> </a:t>
            </a:r>
            <a:r>
              <a:rPr lang="en-US" dirty="0" err="1"/>
              <a:t>mengandung</a:t>
            </a:r>
            <a:r>
              <a:rPr lang="en-US" dirty="0"/>
              <a:t> </a:t>
            </a:r>
            <a:r>
              <a:rPr lang="en-US" dirty="0" err="1"/>
              <a:t>satu</a:t>
            </a:r>
            <a:r>
              <a:rPr lang="en-US" dirty="0"/>
              <a:t> </a:t>
            </a:r>
            <a:r>
              <a:rPr lang="en-US" dirty="0" err="1"/>
              <a:t>salah</a:t>
            </a:r>
            <a:r>
              <a:rPr lang="en-US" dirty="0"/>
              <a:t> </a:t>
            </a:r>
            <a:r>
              <a:rPr lang="en-US" dirty="0" err="1"/>
              <a:t>saji</a:t>
            </a:r>
            <a:r>
              <a:rPr lang="en-US" dirty="0"/>
              <a:t> yang material. </a:t>
            </a:r>
            <a:r>
              <a:rPr lang="en-US" dirty="0" err="1"/>
              <a:t>Laporan</a:t>
            </a:r>
            <a:r>
              <a:rPr lang="en-US" dirty="0"/>
              <a:t> </a:t>
            </a:r>
            <a:r>
              <a:rPr lang="en-US" dirty="0" err="1"/>
              <a:t>keuangan</a:t>
            </a:r>
            <a:r>
              <a:rPr lang="en-US" dirty="0"/>
              <a:t> </a:t>
            </a:r>
            <a:r>
              <a:rPr lang="en-US" dirty="0" err="1"/>
              <a:t>dapat</a:t>
            </a:r>
            <a:r>
              <a:rPr lang="en-US" dirty="0"/>
              <a:t> </a:t>
            </a:r>
            <a:r>
              <a:rPr lang="en-US" dirty="0" err="1"/>
              <a:t>juga</a:t>
            </a:r>
            <a:r>
              <a:rPr lang="en-US" dirty="0"/>
              <a:t> </a:t>
            </a:r>
            <a:r>
              <a:rPr lang="en-US" dirty="0" err="1"/>
              <a:t>berisi</a:t>
            </a:r>
            <a:r>
              <a:rPr lang="en-US" dirty="0"/>
              <a:t> </a:t>
            </a:r>
            <a:r>
              <a:rPr lang="en-US" dirty="0" err="1"/>
              <a:t>beberapa</a:t>
            </a:r>
            <a:r>
              <a:rPr lang="en-US" dirty="0"/>
              <a:t> </a:t>
            </a:r>
            <a:r>
              <a:rPr lang="en-US" dirty="0" err="1"/>
              <a:t>salah</a:t>
            </a:r>
            <a:r>
              <a:rPr lang="en-US" dirty="0"/>
              <a:t> </a:t>
            </a:r>
            <a:r>
              <a:rPr lang="en-US" dirty="0" err="1"/>
              <a:t>saji</a:t>
            </a:r>
            <a:r>
              <a:rPr lang="en-US" dirty="0"/>
              <a:t>, yang </a:t>
            </a:r>
            <a:r>
              <a:rPr lang="en-US" dirty="0" err="1"/>
              <a:t>secara</a:t>
            </a:r>
            <a:r>
              <a:rPr lang="en-US" dirty="0"/>
              <a:t> </a:t>
            </a:r>
            <a:r>
              <a:rPr lang="en-US" dirty="0" err="1"/>
              <a:t>agregatif</a:t>
            </a:r>
            <a:r>
              <a:rPr lang="en-US" dirty="0"/>
              <a:t> </a:t>
            </a:r>
            <a:r>
              <a:rPr lang="en-US" dirty="0" err="1"/>
              <a:t>atau</a:t>
            </a:r>
            <a:r>
              <a:rPr lang="en-US" dirty="0"/>
              <a:t> </a:t>
            </a:r>
            <a:r>
              <a:rPr lang="en-US" dirty="0" err="1"/>
              <a:t>tergabung</a:t>
            </a:r>
            <a:r>
              <a:rPr lang="en-US" dirty="0"/>
              <a:t>, </a:t>
            </a:r>
            <a:r>
              <a:rPr lang="en-US" dirty="0" err="1"/>
              <a:t>berjumlah</a:t>
            </a:r>
            <a:r>
              <a:rPr lang="en-US" dirty="0"/>
              <a:t> material.</a:t>
            </a:r>
          </a:p>
          <a:p>
            <a:pPr marL="0" indent="0">
              <a:buNone/>
            </a:pPr>
            <a:endParaRPr lang="en-US" dirty="0"/>
          </a:p>
        </p:txBody>
      </p:sp>
    </p:spTree>
    <p:extLst>
      <p:ext uri="{BB962C8B-B14F-4D97-AF65-F5344CB8AC3E}">
        <p14:creationId xmlns:p14="http://schemas.microsoft.com/office/powerpoint/2010/main" val="2435568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MATERIAL MISSTATEMENTS</a:t>
            </a:r>
            <a:r>
              <a:rPr lang="en-US" b="1" dirty="0"/>
              <a:t> </a:t>
            </a:r>
            <a:r>
              <a:rPr lang="en-US" b="1" dirty="0" smtClean="0"/>
              <a:t/>
            </a:r>
            <a:br>
              <a:rPr lang="en-US" b="1" dirty="0" smtClean="0"/>
            </a:br>
            <a:r>
              <a:rPr lang="en-US" b="1" dirty="0" smtClean="0"/>
              <a:t>(</a:t>
            </a:r>
            <a:r>
              <a:rPr lang="en-US" b="1" dirty="0"/>
              <a:t>SALAH SAJI MATERIAL</a:t>
            </a:r>
            <a:r>
              <a:rPr lang="en-US" b="1" dirty="0" smtClean="0"/>
              <a:t>)</a:t>
            </a:r>
            <a:r>
              <a:rPr lang="en-US" sz="3100" b="1" i="1" dirty="0" smtClean="0"/>
              <a:t> LANJUTAN …</a:t>
            </a:r>
            <a:endParaRPr lang="en-US" i="1" dirty="0"/>
          </a:p>
        </p:txBody>
      </p:sp>
      <p:sp>
        <p:nvSpPr>
          <p:cNvPr id="3" name="Content Placeholder 2"/>
          <p:cNvSpPr>
            <a:spLocks noGrp="1"/>
          </p:cNvSpPr>
          <p:nvPr>
            <p:ph idx="1"/>
          </p:nvPr>
        </p:nvSpPr>
        <p:spPr/>
        <p:txBody>
          <a:bodyPr>
            <a:normAutofit fontScale="92500" lnSpcReduction="20000"/>
          </a:bodyPr>
          <a:lstStyle/>
          <a:p>
            <a:pPr lvl="0"/>
            <a:r>
              <a:rPr lang="en-US" dirty="0" err="1" smtClean="0"/>
              <a:t>Berupa</a:t>
            </a:r>
            <a:r>
              <a:rPr lang="en-US" dirty="0" smtClean="0"/>
              <a:t> </a:t>
            </a:r>
            <a:r>
              <a:rPr lang="en-US" dirty="0" err="1"/>
              <a:t>salah</a:t>
            </a:r>
            <a:r>
              <a:rPr lang="en-US" dirty="0"/>
              <a:t> </a:t>
            </a:r>
            <a:r>
              <a:rPr lang="en-US" dirty="0" err="1"/>
              <a:t>saji</a:t>
            </a:r>
            <a:r>
              <a:rPr lang="en-US" dirty="0"/>
              <a:t> yang </a:t>
            </a:r>
            <a:r>
              <a:rPr lang="en-US" dirty="0" err="1"/>
              <a:t>tidak</a:t>
            </a:r>
            <a:r>
              <a:rPr lang="en-US" dirty="0"/>
              <a:t> </a:t>
            </a:r>
            <a:r>
              <a:rPr lang="en-US" dirty="0" err="1"/>
              <a:t>dikoreksi</a:t>
            </a:r>
            <a:endParaRPr lang="en-US" dirty="0"/>
          </a:p>
          <a:p>
            <a:r>
              <a:rPr lang="en-US" dirty="0" err="1"/>
              <a:t>Contoh</a:t>
            </a:r>
            <a:r>
              <a:rPr lang="en-US" dirty="0"/>
              <a:t> : </a:t>
            </a:r>
            <a:r>
              <a:rPr lang="en-US" dirty="0" err="1"/>
              <a:t>Temuan</a:t>
            </a:r>
            <a:r>
              <a:rPr lang="en-US" dirty="0"/>
              <a:t> auditor </a:t>
            </a:r>
            <a:r>
              <a:rPr lang="en-US" dirty="0" err="1"/>
              <a:t>dan</a:t>
            </a:r>
            <a:r>
              <a:rPr lang="en-US" dirty="0"/>
              <a:t> </a:t>
            </a:r>
            <a:r>
              <a:rPr lang="en-US" dirty="0" err="1"/>
              <a:t>dkimunikasikan</a:t>
            </a:r>
            <a:r>
              <a:rPr lang="en-US" dirty="0"/>
              <a:t> </a:t>
            </a:r>
            <a:r>
              <a:rPr lang="en-US" dirty="0" err="1"/>
              <a:t>kepada</a:t>
            </a:r>
            <a:r>
              <a:rPr lang="en-US" dirty="0"/>
              <a:t> </a:t>
            </a:r>
            <a:r>
              <a:rPr lang="en-US" dirty="0" err="1"/>
              <a:t>kepala</a:t>
            </a:r>
            <a:r>
              <a:rPr lang="en-US" dirty="0"/>
              <a:t> </a:t>
            </a:r>
            <a:r>
              <a:rPr lang="en-US" dirty="0" err="1"/>
              <a:t>bagian</a:t>
            </a:r>
            <a:r>
              <a:rPr lang="en-US" dirty="0"/>
              <a:t> </a:t>
            </a:r>
            <a:r>
              <a:rPr lang="en-US" dirty="0" err="1"/>
              <a:t>pembukuan</a:t>
            </a:r>
            <a:r>
              <a:rPr lang="en-US" dirty="0"/>
              <a:t> </a:t>
            </a:r>
            <a:r>
              <a:rPr lang="en-US" dirty="0" err="1"/>
              <a:t>dan</a:t>
            </a:r>
            <a:r>
              <a:rPr lang="en-US" dirty="0"/>
              <a:t> </a:t>
            </a:r>
            <a:r>
              <a:rPr lang="en-US" dirty="0" err="1"/>
              <a:t>diakui</a:t>
            </a:r>
            <a:r>
              <a:rPr lang="en-US" dirty="0"/>
              <a:t> </a:t>
            </a:r>
            <a:r>
              <a:rPr lang="en-US" dirty="0" err="1"/>
              <a:t>sebagai</a:t>
            </a:r>
            <a:r>
              <a:rPr lang="en-US" dirty="0"/>
              <a:t> </a:t>
            </a:r>
            <a:r>
              <a:rPr lang="en-US" dirty="0" err="1"/>
              <a:t>salah</a:t>
            </a:r>
            <a:r>
              <a:rPr lang="en-US" dirty="0"/>
              <a:t> </a:t>
            </a:r>
            <a:r>
              <a:rPr lang="en-US" dirty="0" err="1"/>
              <a:t>saji</a:t>
            </a:r>
            <a:r>
              <a:rPr lang="en-US" dirty="0"/>
              <a:t>, </a:t>
            </a:r>
            <a:r>
              <a:rPr lang="en-US" dirty="0" err="1"/>
              <a:t>namun</a:t>
            </a:r>
            <a:r>
              <a:rPr lang="en-US" dirty="0"/>
              <a:t> </a:t>
            </a:r>
            <a:r>
              <a:rPr lang="en-US" dirty="0" err="1"/>
              <a:t>kepala</a:t>
            </a:r>
            <a:r>
              <a:rPr lang="en-US" dirty="0"/>
              <a:t> </a:t>
            </a:r>
            <a:r>
              <a:rPr lang="en-US" dirty="0" err="1"/>
              <a:t>bagian</a:t>
            </a:r>
            <a:r>
              <a:rPr lang="en-US" dirty="0"/>
              <a:t> </a:t>
            </a:r>
            <a:r>
              <a:rPr lang="en-US" dirty="0" err="1"/>
              <a:t>pembukuan</a:t>
            </a:r>
            <a:r>
              <a:rPr lang="en-US" dirty="0"/>
              <a:t> </a:t>
            </a:r>
            <a:r>
              <a:rPr lang="en-US" dirty="0" err="1"/>
              <a:t>tidak</a:t>
            </a:r>
            <a:r>
              <a:rPr lang="en-US" dirty="0"/>
              <a:t> </a:t>
            </a:r>
            <a:r>
              <a:rPr lang="en-US" dirty="0" err="1"/>
              <a:t>bersedia</a:t>
            </a:r>
            <a:r>
              <a:rPr lang="en-US" dirty="0"/>
              <a:t> </a:t>
            </a:r>
            <a:r>
              <a:rPr lang="en-US" dirty="0" err="1"/>
              <a:t>mengoreksinya</a:t>
            </a:r>
            <a:endParaRPr lang="en-US" dirty="0"/>
          </a:p>
          <a:p>
            <a:pPr lvl="0"/>
            <a:r>
              <a:rPr lang="en-US" dirty="0" err="1"/>
              <a:t>Berupa</a:t>
            </a:r>
            <a:r>
              <a:rPr lang="en-US" dirty="0"/>
              <a:t> </a:t>
            </a:r>
            <a:r>
              <a:rPr lang="en-US" dirty="0" err="1"/>
              <a:t>pengungkapan</a:t>
            </a:r>
            <a:r>
              <a:rPr lang="en-US" dirty="0"/>
              <a:t> yang </a:t>
            </a:r>
            <a:r>
              <a:rPr lang="en-US" dirty="0" err="1"/>
              <a:t>menyesatkan</a:t>
            </a:r>
            <a:r>
              <a:rPr lang="en-US" dirty="0"/>
              <a:t> </a:t>
            </a:r>
            <a:r>
              <a:rPr lang="en-US" dirty="0" err="1"/>
              <a:t>dalam</a:t>
            </a:r>
            <a:r>
              <a:rPr lang="en-US" dirty="0"/>
              <a:t> </a:t>
            </a:r>
            <a:r>
              <a:rPr lang="en-US" dirty="0" err="1"/>
              <a:t>laporan</a:t>
            </a:r>
            <a:r>
              <a:rPr lang="en-US" dirty="0"/>
              <a:t> </a:t>
            </a:r>
            <a:r>
              <a:rPr lang="en-US" dirty="0" err="1"/>
              <a:t>keuangan</a:t>
            </a:r>
            <a:r>
              <a:rPr lang="en-US" dirty="0"/>
              <a:t> </a:t>
            </a:r>
            <a:r>
              <a:rPr lang="en-US" dirty="0" err="1"/>
              <a:t>atau</a:t>
            </a:r>
            <a:r>
              <a:rPr lang="en-US" dirty="0"/>
              <a:t> </a:t>
            </a:r>
            <a:r>
              <a:rPr lang="en-US" dirty="0" err="1"/>
              <a:t>pengungkapan</a:t>
            </a:r>
            <a:r>
              <a:rPr lang="en-US" dirty="0"/>
              <a:t> yang </a:t>
            </a:r>
            <a:r>
              <a:rPr lang="en-US" dirty="0" err="1"/>
              <a:t>tidak</a:t>
            </a:r>
            <a:r>
              <a:rPr lang="en-US" dirty="0"/>
              <a:t> </a:t>
            </a:r>
            <a:r>
              <a:rPr lang="en-US" dirty="0" err="1"/>
              <a:t>dicantumkan</a:t>
            </a:r>
            <a:r>
              <a:rPr lang="en-US" dirty="0"/>
              <a:t> </a:t>
            </a:r>
            <a:r>
              <a:rPr lang="en-US" dirty="0" err="1"/>
              <a:t>dalam</a:t>
            </a:r>
            <a:r>
              <a:rPr lang="en-US" dirty="0"/>
              <a:t> </a:t>
            </a:r>
            <a:r>
              <a:rPr lang="en-US" dirty="0" err="1"/>
              <a:t>laporan</a:t>
            </a:r>
            <a:r>
              <a:rPr lang="en-US" dirty="0"/>
              <a:t> </a:t>
            </a:r>
            <a:r>
              <a:rPr lang="en-US" dirty="0" err="1"/>
              <a:t>keuangan</a:t>
            </a:r>
            <a:r>
              <a:rPr lang="en-US" dirty="0"/>
              <a:t>. </a:t>
            </a:r>
            <a:r>
              <a:rPr lang="en-US" dirty="0" err="1"/>
              <a:t>Ini</a:t>
            </a:r>
            <a:r>
              <a:rPr lang="en-US" dirty="0"/>
              <a:t> </a:t>
            </a:r>
            <a:r>
              <a:rPr lang="en-US" dirty="0" err="1"/>
              <a:t>salah</a:t>
            </a:r>
            <a:r>
              <a:rPr lang="en-US" dirty="0"/>
              <a:t> </a:t>
            </a:r>
            <a:r>
              <a:rPr lang="en-US" dirty="0" err="1"/>
              <a:t>saji</a:t>
            </a:r>
            <a:r>
              <a:rPr lang="en-US" dirty="0"/>
              <a:t> yang material </a:t>
            </a:r>
            <a:r>
              <a:rPr lang="en-US" dirty="0" err="1"/>
              <a:t>secara</a:t>
            </a:r>
            <a:r>
              <a:rPr lang="en-US" dirty="0"/>
              <a:t> </a:t>
            </a:r>
            <a:r>
              <a:rPr lang="en-US" dirty="0" err="1"/>
              <a:t>kualitatif</a:t>
            </a:r>
            <a:r>
              <a:rPr lang="en-US" dirty="0"/>
              <a:t>. </a:t>
            </a:r>
            <a:r>
              <a:rPr lang="en-US" dirty="0" err="1"/>
              <a:t>Bandingkan</a:t>
            </a:r>
            <a:r>
              <a:rPr lang="en-US" dirty="0"/>
              <a:t> </a:t>
            </a:r>
            <a:r>
              <a:rPr lang="en-US" dirty="0" err="1"/>
              <a:t>dengan</a:t>
            </a:r>
            <a:r>
              <a:rPr lang="en-US" dirty="0"/>
              <a:t> contoh-2 </a:t>
            </a:r>
            <a:r>
              <a:rPr lang="en-US" dirty="0" err="1"/>
              <a:t>diatas</a:t>
            </a:r>
            <a:r>
              <a:rPr lang="en-US" dirty="0"/>
              <a:t> </a:t>
            </a:r>
            <a:r>
              <a:rPr lang="en-US" dirty="0" err="1"/>
              <a:t>merupakan</a:t>
            </a:r>
            <a:r>
              <a:rPr lang="en-US" dirty="0"/>
              <a:t> </a:t>
            </a:r>
            <a:r>
              <a:rPr lang="en-US" dirty="0" err="1"/>
              <a:t>salah</a:t>
            </a:r>
            <a:r>
              <a:rPr lang="en-US" dirty="0"/>
              <a:t> </a:t>
            </a:r>
            <a:r>
              <a:rPr lang="en-US" dirty="0" err="1"/>
              <a:t>saji</a:t>
            </a:r>
            <a:r>
              <a:rPr lang="en-US" dirty="0"/>
              <a:t> yang material </a:t>
            </a:r>
            <a:r>
              <a:rPr lang="en-US" dirty="0" err="1"/>
              <a:t>secara</a:t>
            </a:r>
            <a:r>
              <a:rPr lang="en-US" dirty="0"/>
              <a:t> </a:t>
            </a:r>
            <a:r>
              <a:rPr lang="en-US" dirty="0" err="1"/>
              <a:t>kuantitatif</a:t>
            </a:r>
            <a:endParaRPr lang="en-US" dirty="0"/>
          </a:p>
          <a:p>
            <a:pPr marL="0" indent="0">
              <a:buNone/>
            </a:pPr>
            <a:endParaRPr lang="en-US" dirty="0"/>
          </a:p>
        </p:txBody>
      </p:sp>
    </p:spTree>
    <p:extLst>
      <p:ext uri="{BB962C8B-B14F-4D97-AF65-F5344CB8AC3E}">
        <p14:creationId xmlns:p14="http://schemas.microsoft.com/office/powerpoint/2010/main" val="344279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ASERSI ( ASSERTIONS)</a:t>
            </a:r>
            <a:endParaRPr lang="en-US" dirty="0"/>
          </a:p>
        </p:txBody>
      </p:sp>
      <p:sp>
        <p:nvSpPr>
          <p:cNvPr id="3" name="Content Placeholder 2"/>
          <p:cNvSpPr>
            <a:spLocks noGrp="1"/>
          </p:cNvSpPr>
          <p:nvPr>
            <p:ph idx="1"/>
          </p:nvPr>
        </p:nvSpPr>
        <p:spPr/>
        <p:txBody>
          <a:bodyPr/>
          <a:lstStyle/>
          <a:p>
            <a:r>
              <a:rPr lang="en-US" sz="3600" dirty="0" err="1" smtClean="0"/>
              <a:t>Pernyat</a:t>
            </a:r>
            <a:r>
              <a:rPr lang="en-US" sz="3600" b="1" dirty="0" err="1" smtClean="0"/>
              <a:t>aan</a:t>
            </a:r>
            <a:r>
              <a:rPr lang="en-US" sz="3600" dirty="0" smtClean="0"/>
              <a:t> </a:t>
            </a:r>
            <a:r>
              <a:rPr lang="en-US" sz="3600" dirty="0"/>
              <a:t>yang </a:t>
            </a:r>
            <a:r>
              <a:rPr lang="en-US" sz="3600" dirty="0" err="1"/>
              <a:t>diberikan</a:t>
            </a:r>
            <a:r>
              <a:rPr lang="en-US" sz="3600" dirty="0"/>
              <a:t> </a:t>
            </a:r>
            <a:r>
              <a:rPr lang="en-US" sz="3600" dirty="0" err="1"/>
              <a:t>manajemen</a:t>
            </a:r>
            <a:r>
              <a:rPr lang="en-US" sz="3600" dirty="0"/>
              <a:t> </a:t>
            </a:r>
            <a:r>
              <a:rPr lang="en-US" sz="3600" dirty="0" err="1"/>
              <a:t>secara</a:t>
            </a:r>
            <a:r>
              <a:rPr lang="en-US" sz="3600" dirty="0"/>
              <a:t> </a:t>
            </a:r>
            <a:r>
              <a:rPr lang="en-US" sz="3600" dirty="0" err="1"/>
              <a:t>ekspisit</a:t>
            </a:r>
            <a:r>
              <a:rPr lang="en-US" sz="3600" dirty="0"/>
              <a:t> </a:t>
            </a:r>
            <a:r>
              <a:rPr lang="en-US" sz="3600" dirty="0" err="1"/>
              <a:t>maupun</a:t>
            </a:r>
            <a:r>
              <a:rPr lang="en-US" sz="3600" dirty="0"/>
              <a:t> </a:t>
            </a:r>
            <a:r>
              <a:rPr lang="en-US" sz="3600" dirty="0" err="1"/>
              <a:t>implisit</a:t>
            </a:r>
            <a:r>
              <a:rPr lang="en-US" sz="3600" dirty="0"/>
              <a:t>, yang </a:t>
            </a:r>
            <a:r>
              <a:rPr lang="en-US" sz="3600" dirty="0" err="1"/>
              <a:t>tertanam</a:t>
            </a:r>
            <a:r>
              <a:rPr lang="en-US" sz="3600" dirty="0"/>
              <a:t> </a:t>
            </a:r>
            <a:r>
              <a:rPr lang="en-US" sz="3600" dirty="0" err="1"/>
              <a:t>didalam</a:t>
            </a:r>
            <a:r>
              <a:rPr lang="en-US" sz="3600" dirty="0"/>
              <a:t> </a:t>
            </a:r>
            <a:r>
              <a:rPr lang="en-US" sz="3600" dirty="0" err="1"/>
              <a:t>atau</a:t>
            </a:r>
            <a:r>
              <a:rPr lang="en-US" sz="3600" dirty="0"/>
              <a:t> </a:t>
            </a:r>
            <a:r>
              <a:rPr lang="en-US" sz="3600" dirty="0" err="1"/>
              <a:t>merupakan</a:t>
            </a:r>
            <a:r>
              <a:rPr lang="en-US" sz="3600" dirty="0"/>
              <a:t> </a:t>
            </a:r>
            <a:r>
              <a:rPr lang="en-US" sz="3600" dirty="0" err="1"/>
              <a:t>bagian</a:t>
            </a:r>
            <a:r>
              <a:rPr lang="en-US" sz="3600" dirty="0"/>
              <a:t> </a:t>
            </a:r>
            <a:r>
              <a:rPr lang="en-US" sz="3600" dirty="0" err="1"/>
              <a:t>dari</a:t>
            </a:r>
            <a:r>
              <a:rPr lang="en-US" sz="3600" dirty="0"/>
              <a:t> </a:t>
            </a:r>
            <a:r>
              <a:rPr lang="en-US" sz="3600" dirty="0" err="1"/>
              <a:t>laporan</a:t>
            </a:r>
            <a:r>
              <a:rPr lang="en-US" sz="3600" dirty="0"/>
              <a:t> </a:t>
            </a:r>
            <a:r>
              <a:rPr lang="en-US" sz="3600" dirty="0" err="1"/>
              <a:t>keuangan</a:t>
            </a:r>
            <a:r>
              <a:rPr lang="en-US" sz="3600" dirty="0"/>
              <a:t>. </a:t>
            </a:r>
            <a:endParaRPr lang="en-US" sz="3600" dirty="0" smtClean="0"/>
          </a:p>
          <a:p>
            <a:r>
              <a:rPr lang="en-US" sz="3600" dirty="0" err="1" smtClean="0"/>
              <a:t>Asersi</a:t>
            </a:r>
            <a:r>
              <a:rPr lang="en-US" sz="3600" dirty="0" smtClean="0"/>
              <a:t> </a:t>
            </a:r>
            <a:r>
              <a:rPr lang="en-US" sz="3600" dirty="0" err="1"/>
              <a:t>berhubungan</a:t>
            </a:r>
            <a:r>
              <a:rPr lang="en-US" sz="3600" dirty="0"/>
              <a:t> </a:t>
            </a:r>
            <a:r>
              <a:rPr lang="en-US" sz="3600" dirty="0" err="1"/>
              <a:t>dengan</a:t>
            </a:r>
            <a:r>
              <a:rPr lang="en-US" sz="3600" dirty="0"/>
              <a:t> </a:t>
            </a:r>
            <a:r>
              <a:rPr lang="en-US" sz="3600" dirty="0" err="1"/>
              <a:t>pengakuan</a:t>
            </a:r>
            <a:r>
              <a:rPr lang="en-US" sz="3600" dirty="0"/>
              <a:t>, </a:t>
            </a:r>
            <a:r>
              <a:rPr lang="en-US" sz="3600" dirty="0" err="1"/>
              <a:t>penyajian</a:t>
            </a:r>
            <a:r>
              <a:rPr lang="en-US" sz="3600" dirty="0"/>
              <a:t> </a:t>
            </a:r>
            <a:r>
              <a:rPr lang="en-US" sz="3600" dirty="0" err="1"/>
              <a:t>dan</a:t>
            </a:r>
            <a:r>
              <a:rPr lang="en-US" sz="3600" dirty="0"/>
              <a:t> </a:t>
            </a:r>
            <a:r>
              <a:rPr lang="en-US" sz="3600" dirty="0" err="1"/>
              <a:t>angka</a:t>
            </a:r>
            <a:r>
              <a:rPr lang="en-US" sz="3600" dirty="0"/>
              <a:t>/</a:t>
            </a:r>
            <a:r>
              <a:rPr lang="en-US" sz="3600" dirty="0" err="1"/>
              <a:t>saldo</a:t>
            </a:r>
            <a:r>
              <a:rPr lang="en-US" sz="3600" dirty="0"/>
              <a:t> </a:t>
            </a:r>
            <a:r>
              <a:rPr lang="en-US" sz="3600" dirty="0" err="1"/>
              <a:t>dan</a:t>
            </a:r>
            <a:r>
              <a:rPr lang="en-US" sz="3600" dirty="0"/>
              <a:t> </a:t>
            </a:r>
            <a:r>
              <a:rPr lang="en-US" sz="3600" dirty="0" err="1"/>
              <a:t>disclousure</a:t>
            </a:r>
            <a:endParaRPr lang="en-US" sz="3600" dirty="0"/>
          </a:p>
          <a:p>
            <a:pPr marL="0" indent="0">
              <a:buNone/>
            </a:pPr>
            <a:endParaRPr lang="en-US" dirty="0"/>
          </a:p>
        </p:txBody>
      </p:sp>
    </p:spTree>
    <p:extLst>
      <p:ext uri="{BB962C8B-B14F-4D97-AF65-F5344CB8AC3E}">
        <p14:creationId xmlns:p14="http://schemas.microsoft.com/office/powerpoint/2010/main" val="1597021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RISIKO AUDIT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3600" dirty="0" err="1" smtClean="0"/>
              <a:t>Risiko</a:t>
            </a:r>
            <a:r>
              <a:rPr lang="en-US" sz="3600" dirty="0" smtClean="0"/>
              <a:t> </a:t>
            </a:r>
            <a:r>
              <a:rPr lang="en-US" sz="3600" dirty="0" err="1"/>
              <a:t>memberikan</a:t>
            </a:r>
            <a:r>
              <a:rPr lang="en-US" sz="3600" dirty="0"/>
              <a:t> </a:t>
            </a:r>
            <a:r>
              <a:rPr lang="en-US" sz="3600" dirty="0" err="1"/>
              <a:t>opini</a:t>
            </a:r>
            <a:r>
              <a:rPr lang="en-US" sz="3600" dirty="0"/>
              <a:t> audit yang </a:t>
            </a:r>
            <a:r>
              <a:rPr lang="en-US" sz="3600" dirty="0" err="1"/>
              <a:t>tidak</a:t>
            </a:r>
            <a:r>
              <a:rPr lang="en-US" sz="3600" dirty="0"/>
              <a:t> </a:t>
            </a:r>
            <a:r>
              <a:rPr lang="en-US" sz="3600" dirty="0" err="1"/>
              <a:t>tepat</a:t>
            </a:r>
            <a:r>
              <a:rPr lang="en-US" sz="3600" dirty="0"/>
              <a:t> </a:t>
            </a:r>
            <a:r>
              <a:rPr lang="en-US" sz="3600" dirty="0" err="1"/>
              <a:t>atas</a:t>
            </a:r>
            <a:r>
              <a:rPr lang="en-US" sz="3600" dirty="0"/>
              <a:t> </a:t>
            </a:r>
            <a:r>
              <a:rPr lang="en-US" sz="3600" dirty="0" err="1"/>
              <a:t>laporan</a:t>
            </a:r>
            <a:r>
              <a:rPr lang="en-US" sz="3600" dirty="0"/>
              <a:t> </a:t>
            </a:r>
            <a:r>
              <a:rPr lang="en-US" sz="3600" dirty="0" err="1"/>
              <a:t>keuangan</a:t>
            </a:r>
            <a:r>
              <a:rPr lang="en-US" sz="3600" dirty="0"/>
              <a:t> yang </a:t>
            </a:r>
            <a:r>
              <a:rPr lang="en-US" sz="3600" dirty="0" err="1"/>
              <a:t>disalah</a:t>
            </a:r>
            <a:r>
              <a:rPr lang="en-US" sz="3600" dirty="0"/>
              <a:t> </a:t>
            </a:r>
            <a:r>
              <a:rPr lang="en-US" sz="3600" dirty="0" err="1"/>
              <a:t>sajikan</a:t>
            </a:r>
            <a:r>
              <a:rPr lang="en-US" sz="3600" dirty="0"/>
              <a:t> </a:t>
            </a:r>
            <a:r>
              <a:rPr lang="en-US" sz="3600" dirty="0" err="1"/>
              <a:t>secara</a:t>
            </a:r>
            <a:r>
              <a:rPr lang="en-US" sz="3600" dirty="0"/>
              <a:t> material</a:t>
            </a:r>
          </a:p>
          <a:p>
            <a:r>
              <a:rPr lang="en-US" sz="3600" dirty="0" err="1"/>
              <a:t>Tujuan</a:t>
            </a:r>
            <a:r>
              <a:rPr lang="en-US" sz="3600" dirty="0"/>
              <a:t> audit </a:t>
            </a:r>
            <a:r>
              <a:rPr lang="en-US" sz="3600" dirty="0" err="1"/>
              <a:t>adalah</a:t>
            </a:r>
            <a:r>
              <a:rPr lang="en-US" sz="3600" dirty="0"/>
              <a:t> ) </a:t>
            </a:r>
            <a:r>
              <a:rPr lang="en-US" sz="3600" dirty="0" err="1"/>
              <a:t>risiko</a:t>
            </a:r>
            <a:r>
              <a:rPr lang="en-US" sz="3600" dirty="0"/>
              <a:t> audit </a:t>
            </a:r>
            <a:r>
              <a:rPr lang="en-US" sz="3600" dirty="0" err="1"/>
              <a:t>ini</a:t>
            </a:r>
            <a:r>
              <a:rPr lang="en-US" sz="3600" dirty="0"/>
              <a:t> </a:t>
            </a:r>
            <a:r>
              <a:rPr lang="en-US" sz="3600" dirty="0" err="1"/>
              <a:t>ketingkat</a:t>
            </a:r>
            <a:r>
              <a:rPr lang="en-US" sz="3600" dirty="0"/>
              <a:t> </a:t>
            </a:r>
            <a:r>
              <a:rPr lang="en-US" sz="3600" dirty="0" err="1"/>
              <a:t>rendah</a:t>
            </a:r>
            <a:r>
              <a:rPr lang="en-US" sz="3600" dirty="0"/>
              <a:t> yang </a:t>
            </a:r>
            <a:r>
              <a:rPr lang="en-US" sz="3600" dirty="0" err="1"/>
              <a:t>dapat</a:t>
            </a:r>
            <a:r>
              <a:rPr lang="en-US" sz="3600" dirty="0"/>
              <a:t> </a:t>
            </a:r>
            <a:r>
              <a:rPr lang="en-US" sz="3600" dirty="0" err="1"/>
              <a:t>diterima</a:t>
            </a:r>
            <a:r>
              <a:rPr lang="en-US" sz="3600" dirty="0"/>
              <a:t> auditor, auditor </a:t>
            </a:r>
            <a:r>
              <a:rPr lang="en-US" sz="3600" dirty="0" err="1"/>
              <a:t>tidak</a:t>
            </a:r>
            <a:r>
              <a:rPr lang="en-US" sz="3600" dirty="0"/>
              <a:t> </a:t>
            </a:r>
            <a:r>
              <a:rPr lang="en-US" sz="3600" dirty="0" err="1"/>
              <a:t>dapat</a:t>
            </a:r>
            <a:r>
              <a:rPr lang="en-US" sz="3600" dirty="0"/>
              <a:t> </a:t>
            </a:r>
            <a:r>
              <a:rPr lang="en-US" sz="3600" dirty="0" err="1"/>
              <a:t>menekan</a:t>
            </a:r>
            <a:r>
              <a:rPr lang="en-US" sz="3600" dirty="0"/>
              <a:t> </a:t>
            </a:r>
            <a:r>
              <a:rPr lang="en-US" sz="3600" dirty="0" err="1"/>
              <a:t>risiko</a:t>
            </a:r>
            <a:r>
              <a:rPr lang="en-US" sz="3600" dirty="0"/>
              <a:t> audit </a:t>
            </a:r>
            <a:r>
              <a:rPr lang="en-US" sz="3600" dirty="0" err="1"/>
              <a:t>ke</a:t>
            </a:r>
            <a:r>
              <a:rPr lang="en-US" sz="3600" dirty="0"/>
              <a:t> </a:t>
            </a:r>
            <a:r>
              <a:rPr lang="en-US" sz="3600" dirty="0" err="1"/>
              <a:t>titik</a:t>
            </a:r>
            <a:r>
              <a:rPr lang="en-US" sz="3600" dirty="0"/>
              <a:t> </a:t>
            </a:r>
            <a:r>
              <a:rPr lang="en-US" sz="3600" dirty="0" err="1"/>
              <a:t>nol</a:t>
            </a:r>
            <a:endParaRPr lang="en-US" sz="3600" dirty="0"/>
          </a:p>
          <a:p>
            <a:pPr marL="0" indent="0">
              <a:buNone/>
            </a:pPr>
            <a:endParaRPr lang="en-US" dirty="0"/>
          </a:p>
        </p:txBody>
      </p:sp>
    </p:spTree>
    <p:extLst>
      <p:ext uri="{BB962C8B-B14F-4D97-AF65-F5344CB8AC3E}">
        <p14:creationId xmlns:p14="http://schemas.microsoft.com/office/powerpoint/2010/main" val="2003656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Ada 2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unsur</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dalam</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risiko</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audit :</a:t>
            </a:r>
            <a:r>
              <a:rPr kumimoji="0" lang="en-US" sz="5400" b="0" i="0" u="none" strike="noStrike" cap="none" normalizeH="0" baseline="0" dirty="0" smtClean="0">
                <a:ln>
                  <a:noFill/>
                </a:ln>
                <a:solidFill>
                  <a:schemeClr val="tx1"/>
                </a:solidFill>
                <a:effectLst/>
                <a:latin typeface="Arial" pitchFamily="34" charset="0"/>
                <a:cs typeface="Arial" pitchFamily="34" charset="0"/>
              </a:rPr>
              <a:t/>
            </a:r>
            <a:br>
              <a:rPr kumimoji="0" lang="en-US" sz="5400" b="0" i="0" u="none" strike="noStrike" cap="none" normalizeH="0" baseline="0" dirty="0" smtClean="0">
                <a:ln>
                  <a:noFill/>
                </a:ln>
                <a:solidFill>
                  <a:schemeClr val="tx1"/>
                </a:solidFill>
                <a:effectLst/>
                <a:latin typeface="Arial" pitchFamily="34" charset="0"/>
                <a:cs typeface="Arial"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383231"/>
              </p:ext>
            </p:extLst>
          </p:nvPr>
        </p:nvGraphicFramePr>
        <p:xfrm>
          <a:off x="609600" y="1143001"/>
          <a:ext cx="7924800" cy="4663439"/>
        </p:xfrm>
        <a:graphic>
          <a:graphicData uri="http://schemas.openxmlformats.org/drawingml/2006/table">
            <a:tbl>
              <a:tblPr firstRow="1" firstCol="1" bandRow="1">
                <a:tableStyleId>{5C22544A-7EE6-4342-B048-85BDC9FD1C3A}</a:tableStyleId>
              </a:tblPr>
              <a:tblGrid>
                <a:gridCol w="533400"/>
                <a:gridCol w="2209800"/>
                <a:gridCol w="2604135"/>
                <a:gridCol w="2577465"/>
              </a:tblGrid>
              <a:tr h="457199">
                <a:tc>
                  <a:txBody>
                    <a:bodyPr/>
                    <a:lstStyle/>
                    <a:p>
                      <a:pPr marL="0" marR="0" algn="ctr">
                        <a:lnSpc>
                          <a:spcPct val="115000"/>
                        </a:lnSpc>
                        <a:spcBef>
                          <a:spcPts val="0"/>
                        </a:spcBef>
                        <a:spcAft>
                          <a:spcPts val="0"/>
                        </a:spcAft>
                      </a:pPr>
                      <a:r>
                        <a:rPr lang="en-US" sz="1400" dirty="0">
                          <a:effectLst/>
                        </a:rPr>
                        <a:t>No</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Risiko</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Sifat</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Sumber</a:t>
                      </a:r>
                      <a:endParaRPr lang="en-US" sz="11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400" dirty="0">
                          <a:effectLst/>
                        </a:rPr>
                        <a:t>1</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Inherent risk (risiko bawaan) &amp; control risk (risiko pengendalian)</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Lap keu mungkin berpotensi mengandung salah saji material</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Tujuan/operasi entitas/implementasi pengendalian internal oleh manajemen</a:t>
                      </a:r>
                      <a:endParaRPr lang="en-US" sz="18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400" dirty="0">
                          <a:effectLst/>
                        </a:rPr>
                        <a:t>2</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Detection Risk (</a:t>
                      </a:r>
                      <a:r>
                        <a:rPr lang="en-US" sz="2400" dirty="0" err="1">
                          <a:effectLst/>
                        </a:rPr>
                        <a:t>risiko</a:t>
                      </a:r>
                      <a:r>
                        <a:rPr lang="en-US" sz="2400" dirty="0">
                          <a:effectLst/>
                        </a:rPr>
                        <a:t> </a:t>
                      </a:r>
                      <a:r>
                        <a:rPr lang="en-US" sz="2400" dirty="0" err="1">
                          <a:effectLst/>
                        </a:rPr>
                        <a:t>pendeteksian</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Auditor </a:t>
                      </a:r>
                      <a:r>
                        <a:rPr lang="en-US" sz="2400" dirty="0" err="1">
                          <a:effectLst/>
                        </a:rPr>
                        <a:t>mungkin</a:t>
                      </a:r>
                      <a:r>
                        <a:rPr lang="en-US" sz="2400" dirty="0">
                          <a:effectLst/>
                        </a:rPr>
                        <a:t> </a:t>
                      </a:r>
                      <a:r>
                        <a:rPr lang="en-US" sz="2400" dirty="0" err="1">
                          <a:effectLst/>
                        </a:rPr>
                        <a:t>gagal</a:t>
                      </a:r>
                      <a:r>
                        <a:rPr lang="en-US" sz="2400" dirty="0">
                          <a:effectLst/>
                        </a:rPr>
                        <a:t> </a:t>
                      </a:r>
                      <a:r>
                        <a:rPr lang="en-US" sz="2400" dirty="0" err="1">
                          <a:effectLst/>
                        </a:rPr>
                        <a:t>mendeteksi</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a:t>
                      </a:r>
                      <a:r>
                        <a:rPr lang="en-US" sz="2400" dirty="0" err="1">
                          <a:effectLst/>
                        </a:rPr>
                        <a:t>yan</a:t>
                      </a:r>
                      <a:r>
                        <a:rPr lang="en-US" sz="2400" dirty="0">
                          <a:effectLst/>
                        </a:rPr>
                        <a:t> material </a:t>
                      </a:r>
                      <a:r>
                        <a:rPr lang="en-US" sz="2400" dirty="0" err="1">
                          <a:effectLst/>
                        </a:rPr>
                        <a:t>dalam</a:t>
                      </a:r>
                      <a:r>
                        <a:rPr lang="en-US" sz="2400" dirty="0">
                          <a:effectLst/>
                        </a:rPr>
                        <a:t> lap </a:t>
                      </a:r>
                      <a:r>
                        <a:rPr lang="en-US" sz="2400" dirty="0" err="1">
                          <a:effectLst/>
                        </a:rPr>
                        <a:t>keu</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err="1">
                          <a:effectLst/>
                        </a:rPr>
                        <a:t>Sifat</a:t>
                      </a:r>
                      <a:r>
                        <a:rPr lang="en-US" sz="2400" dirty="0">
                          <a:effectLst/>
                        </a:rPr>
                        <a:t> </a:t>
                      </a:r>
                      <a:r>
                        <a:rPr lang="en-US" sz="2400" dirty="0" err="1">
                          <a:effectLst/>
                        </a:rPr>
                        <a:t>dan</a:t>
                      </a:r>
                      <a:r>
                        <a:rPr lang="en-US" sz="2400" dirty="0">
                          <a:effectLst/>
                        </a:rPr>
                        <a:t> </a:t>
                      </a:r>
                      <a:r>
                        <a:rPr lang="en-US" sz="2400" dirty="0" err="1">
                          <a:effectLst/>
                        </a:rPr>
                        <a:t>luasnya</a:t>
                      </a:r>
                      <a:r>
                        <a:rPr lang="en-US" sz="2400" dirty="0">
                          <a:effectLst/>
                        </a:rPr>
                        <a:t> </a:t>
                      </a:r>
                      <a:r>
                        <a:rPr lang="en-US" sz="2400" dirty="0" err="1">
                          <a:effectLst/>
                        </a:rPr>
                        <a:t>prosedur</a:t>
                      </a:r>
                      <a:r>
                        <a:rPr lang="en-US" sz="2400" dirty="0">
                          <a:effectLst/>
                        </a:rPr>
                        <a:t> audit yang </a:t>
                      </a:r>
                      <a:r>
                        <a:rPr lang="en-US" sz="2400" dirty="0" err="1">
                          <a:effectLst/>
                        </a:rPr>
                        <a:t>dilaksanakan</a:t>
                      </a:r>
                      <a:r>
                        <a:rPr lang="en-US" sz="2400" dirty="0">
                          <a:effectLst/>
                        </a:rPr>
                        <a:t> auditor</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480768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KOMPONEN RISIKO AUDIT</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2366824"/>
              </p:ext>
            </p:extLst>
          </p:nvPr>
        </p:nvGraphicFramePr>
        <p:xfrm>
          <a:off x="533400" y="990600"/>
          <a:ext cx="8153400" cy="4739640"/>
        </p:xfrm>
        <a:graphic>
          <a:graphicData uri="http://schemas.openxmlformats.org/drawingml/2006/table">
            <a:tbl>
              <a:tblPr firstRow="1" firstCol="1" bandRow="1">
                <a:tableStyleId>{5C22544A-7EE6-4342-B048-85BDC9FD1C3A}</a:tableStyleId>
              </a:tblPr>
              <a:tblGrid>
                <a:gridCol w="1143000"/>
                <a:gridCol w="3381375"/>
                <a:gridCol w="3629025"/>
              </a:tblGrid>
              <a:tr h="533400">
                <a:tc>
                  <a:txBody>
                    <a:bodyPr/>
                    <a:lstStyle/>
                    <a:p>
                      <a:pPr marL="0" marR="0" algn="ctr">
                        <a:lnSpc>
                          <a:spcPct val="115000"/>
                        </a:lnSpc>
                        <a:spcBef>
                          <a:spcPts val="0"/>
                        </a:spcBef>
                        <a:spcAft>
                          <a:spcPts val="0"/>
                        </a:spcAft>
                      </a:pPr>
                      <a:r>
                        <a:rPr lang="en-US" sz="2400" dirty="0" err="1">
                          <a:effectLst/>
                        </a:rPr>
                        <a:t>Risiko</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a:effectLst/>
                        </a:rPr>
                        <a:t>Penjelasan</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a:effectLst/>
                        </a:rPr>
                        <a:t>Komentar</a:t>
                      </a:r>
                      <a:endParaRPr lang="en-US" sz="18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400" dirty="0">
                          <a:effectLst/>
                        </a:rPr>
                        <a:t>Inherent risk (</a:t>
                      </a:r>
                      <a:r>
                        <a:rPr lang="en-US" sz="2400" dirty="0" err="1">
                          <a:effectLst/>
                        </a:rPr>
                        <a:t>risiko</a:t>
                      </a:r>
                      <a:r>
                        <a:rPr lang="en-US" sz="2400" dirty="0">
                          <a:effectLst/>
                        </a:rPr>
                        <a:t> </a:t>
                      </a:r>
                      <a:r>
                        <a:rPr lang="en-US" sz="2400" dirty="0" err="1">
                          <a:effectLst/>
                        </a:rPr>
                        <a:t>bawaan</a:t>
                      </a:r>
                      <a:r>
                        <a:rPr lang="en-US" sz="2400" dirty="0">
                          <a:effectLst/>
                        </a:rPr>
                        <a:t>) </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err="1">
                          <a:effectLst/>
                        </a:rPr>
                        <a:t>Kerentanan</a:t>
                      </a:r>
                      <a:r>
                        <a:rPr lang="en-US" sz="2400" dirty="0">
                          <a:effectLst/>
                        </a:rPr>
                        <a:t> </a:t>
                      </a:r>
                      <a:r>
                        <a:rPr lang="en-US" sz="2400" dirty="0" err="1">
                          <a:effectLst/>
                        </a:rPr>
                        <a:t>suatu</a:t>
                      </a:r>
                      <a:r>
                        <a:rPr lang="en-US" sz="2400" dirty="0">
                          <a:effectLst/>
                        </a:rPr>
                        <a:t> </a:t>
                      </a:r>
                      <a:r>
                        <a:rPr lang="en-US" sz="2400" dirty="0" err="1">
                          <a:effectLst/>
                        </a:rPr>
                        <a:t>asersi</a:t>
                      </a:r>
                      <a:r>
                        <a:rPr lang="en-US" sz="2400" dirty="0">
                          <a:effectLst/>
                        </a:rPr>
                        <a:t> (</a:t>
                      </a:r>
                      <a:r>
                        <a:rPr lang="en-US" sz="2400" dirty="0" err="1">
                          <a:effectLst/>
                        </a:rPr>
                        <a:t>mengenai</a:t>
                      </a:r>
                      <a:r>
                        <a:rPr lang="en-US" sz="2400" dirty="0">
                          <a:effectLst/>
                        </a:rPr>
                        <a:t> </a:t>
                      </a:r>
                      <a:r>
                        <a:rPr lang="en-US" sz="2400" dirty="0" err="1">
                          <a:effectLst/>
                        </a:rPr>
                        <a:t>jenis</a:t>
                      </a:r>
                      <a:r>
                        <a:rPr lang="en-US" sz="2400" dirty="0">
                          <a:effectLst/>
                        </a:rPr>
                        <a:t> </a:t>
                      </a:r>
                      <a:r>
                        <a:rPr lang="en-US" sz="2400" dirty="0" err="1">
                          <a:effectLst/>
                        </a:rPr>
                        <a:t>transaksi</a:t>
                      </a:r>
                      <a:r>
                        <a:rPr lang="en-US" sz="2400" dirty="0">
                          <a:effectLst/>
                        </a:rPr>
                        <a:t>, </a:t>
                      </a:r>
                      <a:r>
                        <a:rPr lang="en-US" sz="2400" dirty="0" err="1">
                          <a:effectLst/>
                        </a:rPr>
                        <a:t>saldo</a:t>
                      </a:r>
                      <a:r>
                        <a:rPr lang="en-US" sz="2400" dirty="0">
                          <a:effectLst/>
                        </a:rPr>
                        <a:t> </a:t>
                      </a:r>
                      <a:r>
                        <a:rPr lang="en-US" sz="2400" dirty="0" err="1">
                          <a:effectLst/>
                        </a:rPr>
                        <a:t>akun</a:t>
                      </a:r>
                      <a:r>
                        <a:rPr lang="en-US" sz="2400" dirty="0">
                          <a:effectLst/>
                        </a:rPr>
                        <a:t>, </a:t>
                      </a:r>
                      <a:r>
                        <a:rPr lang="en-US" sz="2400" dirty="0" err="1">
                          <a:effectLst/>
                        </a:rPr>
                        <a:t>atau</a:t>
                      </a:r>
                      <a:r>
                        <a:rPr lang="en-US" sz="2400" dirty="0">
                          <a:effectLst/>
                        </a:rPr>
                        <a:t> </a:t>
                      </a:r>
                      <a:r>
                        <a:rPr lang="en-US" sz="2400" dirty="0" err="1">
                          <a:effectLst/>
                        </a:rPr>
                        <a:t>pengungkapan</a:t>
                      </a:r>
                      <a:r>
                        <a:rPr lang="en-US" sz="2400" dirty="0">
                          <a:effectLst/>
                        </a:rPr>
                        <a:t>) </a:t>
                      </a:r>
                      <a:r>
                        <a:rPr lang="en-US" sz="2400" dirty="0" err="1">
                          <a:effectLst/>
                        </a:rPr>
                        <a:t>terhadap</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yang </a:t>
                      </a:r>
                      <a:r>
                        <a:rPr lang="en-US" sz="2400" dirty="0" err="1">
                          <a:effectLst/>
                        </a:rPr>
                        <a:t>mungkin</a:t>
                      </a:r>
                      <a:r>
                        <a:rPr lang="en-US" sz="2400" dirty="0">
                          <a:effectLst/>
                        </a:rPr>
                        <a:t> material, </a:t>
                      </a:r>
                      <a:r>
                        <a:rPr lang="en-US" sz="2400" dirty="0" err="1">
                          <a:effectLst/>
                        </a:rPr>
                        <a:t>sendiri</a:t>
                      </a:r>
                      <a:r>
                        <a:rPr lang="en-US" sz="2400" dirty="0">
                          <a:effectLst/>
                        </a:rPr>
                        <a:t> </a:t>
                      </a:r>
                      <a:r>
                        <a:rPr lang="en-US" sz="2400" dirty="0" err="1">
                          <a:effectLst/>
                        </a:rPr>
                        <a:t>atau</a:t>
                      </a:r>
                      <a:r>
                        <a:rPr lang="en-US" sz="2400" dirty="0">
                          <a:effectLst/>
                        </a:rPr>
                        <a:t> </a:t>
                      </a:r>
                      <a:r>
                        <a:rPr lang="en-US" sz="2400" dirty="0" err="1">
                          <a:effectLst/>
                        </a:rPr>
                        <a:t>tergabung</a:t>
                      </a:r>
                      <a:r>
                        <a:rPr lang="en-US" sz="2400" dirty="0">
                          <a:effectLst/>
                        </a:rPr>
                        <a:t>, </a:t>
                      </a:r>
                      <a:r>
                        <a:rPr lang="en-US" sz="2400" dirty="0" err="1">
                          <a:effectLst/>
                        </a:rPr>
                        <a:t>tanpa</a:t>
                      </a:r>
                      <a:r>
                        <a:rPr lang="en-US" sz="2400" dirty="0">
                          <a:effectLst/>
                        </a:rPr>
                        <a:t> </a:t>
                      </a:r>
                      <a:r>
                        <a:rPr lang="en-US" sz="2400" dirty="0" err="1">
                          <a:effectLst/>
                        </a:rPr>
                        <a:t>memperhitungkan</a:t>
                      </a:r>
                      <a:r>
                        <a:rPr lang="en-US" sz="2400" dirty="0">
                          <a:effectLst/>
                        </a:rPr>
                        <a:t> </a:t>
                      </a:r>
                      <a:r>
                        <a:rPr lang="en-US" sz="2400" dirty="0" err="1">
                          <a:effectLst/>
                        </a:rPr>
                        <a:t>pengendalian</a:t>
                      </a:r>
                      <a:r>
                        <a:rPr lang="en-US" sz="2400" dirty="0">
                          <a:effectLst/>
                        </a:rPr>
                        <a:t> </a:t>
                      </a:r>
                      <a:r>
                        <a:rPr lang="en-US" sz="2400" dirty="0" err="1">
                          <a:effectLst/>
                        </a:rPr>
                        <a:t>terkait</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err="1">
                          <a:effectLst/>
                        </a:rPr>
                        <a:t>Peristiwa</a:t>
                      </a:r>
                      <a:r>
                        <a:rPr lang="en-US" sz="2400" dirty="0">
                          <a:effectLst/>
                        </a:rPr>
                        <a:t> yang </a:t>
                      </a:r>
                      <a:r>
                        <a:rPr lang="en-US" sz="2400" dirty="0" err="1">
                          <a:effectLst/>
                        </a:rPr>
                        <a:t>dapat</a:t>
                      </a:r>
                      <a:r>
                        <a:rPr lang="en-US" sz="2400" dirty="0">
                          <a:effectLst/>
                        </a:rPr>
                        <a:t> </a:t>
                      </a:r>
                      <a:r>
                        <a:rPr lang="en-US" sz="2400" dirty="0" err="1">
                          <a:effectLst/>
                        </a:rPr>
                        <a:t>menghasilkan</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a:t>
                      </a:r>
                      <a:r>
                        <a:rPr lang="en-US" sz="2400" dirty="0" err="1">
                          <a:effectLst/>
                        </a:rPr>
                        <a:t>dalam</a:t>
                      </a:r>
                      <a:r>
                        <a:rPr lang="en-US" sz="2400" dirty="0">
                          <a:effectLst/>
                        </a:rPr>
                        <a:t> </a:t>
                      </a:r>
                      <a:r>
                        <a:rPr lang="en-US" sz="2400" dirty="0" err="1">
                          <a:effectLst/>
                        </a:rPr>
                        <a:t>laporan</a:t>
                      </a:r>
                      <a:r>
                        <a:rPr lang="en-US" sz="2400" dirty="0">
                          <a:effectLst/>
                        </a:rPr>
                        <a:t> </a:t>
                      </a:r>
                      <a:r>
                        <a:rPr lang="en-US" sz="2400" dirty="0" err="1">
                          <a:effectLst/>
                        </a:rPr>
                        <a:t>keuangan</a:t>
                      </a:r>
                      <a:r>
                        <a:rPr lang="en-US" sz="2400" dirty="0">
                          <a:effectLst/>
                        </a:rPr>
                        <a:t>, </a:t>
                      </a:r>
                      <a:r>
                        <a:rPr lang="en-US" sz="2400" dirty="0" err="1">
                          <a:effectLst/>
                        </a:rPr>
                        <a:t>Sumber</a:t>
                      </a:r>
                      <a:r>
                        <a:rPr lang="en-US" sz="2400" dirty="0">
                          <a:effectLst/>
                        </a:rPr>
                        <a:t> </a:t>
                      </a:r>
                      <a:r>
                        <a:rPr lang="en-US" sz="2400" dirty="0" err="1">
                          <a:effectLst/>
                        </a:rPr>
                        <a:t>risiko</a:t>
                      </a:r>
                      <a:r>
                        <a:rPr lang="en-US" sz="2400" dirty="0">
                          <a:effectLst/>
                        </a:rPr>
                        <a:t> </a:t>
                      </a:r>
                      <a:r>
                        <a:rPr lang="en-US" sz="2400" dirty="0" err="1">
                          <a:effectLst/>
                        </a:rPr>
                        <a:t>dapat</a:t>
                      </a:r>
                      <a:r>
                        <a:rPr lang="en-US" sz="2400" dirty="0">
                          <a:effectLst/>
                        </a:rPr>
                        <a:t> </a:t>
                      </a:r>
                      <a:r>
                        <a:rPr lang="en-US" sz="2400" dirty="0" err="1">
                          <a:effectLst/>
                        </a:rPr>
                        <a:t>timbul</a:t>
                      </a:r>
                      <a:r>
                        <a:rPr lang="en-US" sz="2400" dirty="0">
                          <a:effectLst/>
                        </a:rPr>
                        <a:t> </a:t>
                      </a:r>
                      <a:r>
                        <a:rPr lang="en-US" sz="2400" dirty="0" err="1">
                          <a:effectLst/>
                        </a:rPr>
                        <a:t>karena</a:t>
                      </a:r>
                      <a:r>
                        <a:rPr lang="en-US" sz="2400" dirty="0">
                          <a:effectLst/>
                        </a:rPr>
                        <a:t> </a:t>
                      </a:r>
                      <a:r>
                        <a:rPr lang="en-US" sz="2400" dirty="0" err="1">
                          <a:effectLst/>
                        </a:rPr>
                        <a:t>tujuan</a:t>
                      </a:r>
                      <a:r>
                        <a:rPr lang="en-US" sz="2400" dirty="0">
                          <a:effectLst/>
                        </a:rPr>
                        <a:t> </a:t>
                      </a:r>
                      <a:r>
                        <a:rPr lang="en-US" sz="2400" dirty="0" err="1">
                          <a:effectLst/>
                        </a:rPr>
                        <a:t>entitas</a:t>
                      </a:r>
                      <a:r>
                        <a:rPr lang="en-US" sz="2400" dirty="0">
                          <a:effectLst/>
                        </a:rPr>
                        <a:t>, </a:t>
                      </a:r>
                      <a:r>
                        <a:rPr lang="en-US" sz="2400" dirty="0" err="1">
                          <a:effectLst/>
                        </a:rPr>
                        <a:t>sifat</a:t>
                      </a:r>
                      <a:r>
                        <a:rPr lang="en-US" sz="2400" dirty="0">
                          <a:effectLst/>
                        </a:rPr>
                        <a:t> </a:t>
                      </a:r>
                      <a:r>
                        <a:rPr lang="en-US" sz="2400" dirty="0" err="1">
                          <a:effectLst/>
                        </a:rPr>
                        <a:t>operasi</a:t>
                      </a:r>
                      <a:r>
                        <a:rPr lang="en-US" sz="2400" dirty="0">
                          <a:effectLst/>
                        </a:rPr>
                        <a:t> industry, </a:t>
                      </a:r>
                      <a:r>
                        <a:rPr lang="en-US" sz="2400" dirty="0" err="1">
                          <a:effectLst/>
                        </a:rPr>
                        <a:t>lingkungan</a:t>
                      </a:r>
                      <a:r>
                        <a:rPr lang="en-US" sz="2400" dirty="0">
                          <a:effectLst/>
                        </a:rPr>
                        <a:t>, </a:t>
                      </a:r>
                      <a:r>
                        <a:rPr lang="en-US" sz="2400" dirty="0" err="1">
                          <a:effectLst/>
                        </a:rPr>
                        <a:t>lingkungan</a:t>
                      </a:r>
                      <a:r>
                        <a:rPr lang="en-US" sz="2400" dirty="0">
                          <a:effectLst/>
                        </a:rPr>
                        <a:t> </a:t>
                      </a:r>
                      <a:r>
                        <a:rPr lang="en-US" sz="2400" dirty="0" err="1">
                          <a:effectLst/>
                        </a:rPr>
                        <a:t>peraturan</a:t>
                      </a:r>
                      <a:r>
                        <a:rPr lang="en-US" sz="2400" dirty="0">
                          <a:effectLst/>
                        </a:rPr>
                        <a:t> </a:t>
                      </a:r>
                      <a:r>
                        <a:rPr lang="en-US" sz="2400" dirty="0" err="1">
                          <a:effectLst/>
                        </a:rPr>
                        <a:t>dimana</a:t>
                      </a:r>
                      <a:r>
                        <a:rPr lang="en-US" sz="2400" dirty="0">
                          <a:effectLst/>
                        </a:rPr>
                        <a:t> </a:t>
                      </a:r>
                      <a:r>
                        <a:rPr lang="en-US" sz="2400" dirty="0" err="1">
                          <a:effectLst/>
                        </a:rPr>
                        <a:t>entitas</a:t>
                      </a:r>
                      <a:r>
                        <a:rPr lang="en-US" sz="2400" dirty="0">
                          <a:effectLst/>
                        </a:rPr>
                        <a:t> </a:t>
                      </a:r>
                      <a:r>
                        <a:rPr lang="en-US" sz="2400" dirty="0" err="1">
                          <a:effectLst/>
                        </a:rPr>
                        <a:t>beroperasi</a:t>
                      </a:r>
                      <a:r>
                        <a:rPr lang="en-US" sz="2400" dirty="0">
                          <a:effectLst/>
                        </a:rPr>
                        <a:t> </a:t>
                      </a:r>
                      <a:r>
                        <a:rPr lang="en-US" sz="2400" dirty="0" err="1">
                          <a:effectLst/>
                        </a:rPr>
                        <a:t>serta</a:t>
                      </a:r>
                      <a:r>
                        <a:rPr lang="en-US" sz="2400" dirty="0">
                          <a:effectLst/>
                        </a:rPr>
                        <a:t> </a:t>
                      </a:r>
                      <a:r>
                        <a:rPr lang="en-US" sz="2400" dirty="0" err="1">
                          <a:effectLst/>
                        </a:rPr>
                        <a:t>ukuran</a:t>
                      </a:r>
                      <a:r>
                        <a:rPr lang="en-US" sz="2400" dirty="0">
                          <a:effectLst/>
                        </a:rPr>
                        <a:t> </a:t>
                      </a:r>
                      <a:r>
                        <a:rPr lang="en-US" sz="2400" dirty="0" err="1">
                          <a:effectLst/>
                        </a:rPr>
                        <a:t>dan</a:t>
                      </a:r>
                      <a:r>
                        <a:rPr lang="en-US" sz="2400" dirty="0">
                          <a:effectLst/>
                        </a:rPr>
                        <a:t> </a:t>
                      </a:r>
                      <a:r>
                        <a:rPr lang="en-US" sz="2400" dirty="0" err="1">
                          <a:effectLst/>
                        </a:rPr>
                        <a:t>kompleksitas</a:t>
                      </a:r>
                      <a:r>
                        <a:rPr lang="en-US" sz="2400" dirty="0">
                          <a:effectLst/>
                        </a:rPr>
                        <a:t> </a:t>
                      </a:r>
                      <a:r>
                        <a:rPr lang="en-US" sz="2400" dirty="0" err="1">
                          <a:effectLst/>
                        </a:rPr>
                        <a:t>entitas</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03900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KOMPONEN RISIKO AUDIT</a:t>
            </a:r>
            <a:r>
              <a:rPr lang="en-US" dirty="0" smtClean="0"/>
              <a:t/>
            </a:r>
            <a:br>
              <a:rPr lang="en-US" dirty="0" smtClean="0"/>
            </a:br>
            <a:r>
              <a:rPr lang="en-US" sz="3600" i="1" dirty="0" smtClean="0"/>
              <a:t>LANJUTAN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1926016"/>
              </p:ext>
            </p:extLst>
          </p:nvPr>
        </p:nvGraphicFramePr>
        <p:xfrm>
          <a:off x="304800" y="1838247"/>
          <a:ext cx="8458200" cy="5047488"/>
        </p:xfrm>
        <a:graphic>
          <a:graphicData uri="http://schemas.openxmlformats.org/drawingml/2006/table">
            <a:tbl>
              <a:tblPr firstRow="1" firstCol="1" bandRow="1">
                <a:tableStyleId>{5C22544A-7EE6-4342-B048-85BDC9FD1C3A}</a:tableStyleId>
              </a:tblPr>
              <a:tblGrid>
                <a:gridCol w="838200"/>
                <a:gridCol w="3818590"/>
                <a:gridCol w="3801410"/>
              </a:tblGrid>
              <a:tr h="2743200">
                <a:tc>
                  <a:txBody>
                    <a:bodyPr/>
                    <a:lstStyle/>
                    <a:p>
                      <a:pPr marL="0" marR="0">
                        <a:lnSpc>
                          <a:spcPct val="115000"/>
                        </a:lnSpc>
                        <a:spcBef>
                          <a:spcPts val="0"/>
                        </a:spcBef>
                        <a:spcAft>
                          <a:spcPts val="0"/>
                        </a:spcAft>
                      </a:pPr>
                      <a:r>
                        <a:rPr lang="en-US" sz="1400" dirty="0">
                          <a:effectLst/>
                        </a:rPr>
                        <a:t>Control risk (</a:t>
                      </a:r>
                      <a:r>
                        <a:rPr lang="en-US" sz="1400" dirty="0" err="1">
                          <a:effectLst/>
                        </a:rPr>
                        <a:t>risiko</a:t>
                      </a:r>
                      <a:r>
                        <a:rPr lang="en-US" sz="1400" dirty="0">
                          <a:effectLst/>
                        </a:rPr>
                        <a:t> </a:t>
                      </a:r>
                      <a:r>
                        <a:rPr lang="en-US" sz="1400" dirty="0" err="1">
                          <a:effectLst/>
                        </a:rPr>
                        <a:t>pengendalian</a:t>
                      </a:r>
                      <a:r>
                        <a:rPr lang="en-US" sz="1400" dirty="0">
                          <a:effectLst/>
                        </a:rPr>
                        <a:t>)</a:t>
                      </a:r>
                      <a:endParaRPr lang="en-US" sz="1050" dirty="0">
                        <a:effectLst/>
                        <a:latin typeface="Calibri"/>
                        <a:ea typeface="Calibri"/>
                        <a:cs typeface="Times New Roman"/>
                      </a:endParaRPr>
                    </a:p>
                  </a:txBody>
                  <a:tcPr marL="55001" marR="55001" marT="0" marB="0"/>
                </a:tc>
                <a:tc>
                  <a:txBody>
                    <a:bodyPr/>
                    <a:lstStyle/>
                    <a:p>
                      <a:pPr marL="0" marR="0">
                        <a:lnSpc>
                          <a:spcPct val="115000"/>
                        </a:lnSpc>
                        <a:spcBef>
                          <a:spcPts val="0"/>
                        </a:spcBef>
                        <a:spcAft>
                          <a:spcPts val="0"/>
                        </a:spcAft>
                      </a:pPr>
                      <a:r>
                        <a:rPr lang="en-US" sz="2400" dirty="0" err="1">
                          <a:effectLst/>
                        </a:rPr>
                        <a:t>Risiko</a:t>
                      </a:r>
                      <a:r>
                        <a:rPr lang="en-US" sz="2400" dirty="0">
                          <a:effectLst/>
                        </a:rPr>
                        <a:t> </a:t>
                      </a:r>
                      <a:r>
                        <a:rPr lang="en-US" sz="2400" dirty="0" err="1">
                          <a:effectLst/>
                        </a:rPr>
                        <a:t>bawaan</a:t>
                      </a:r>
                      <a:r>
                        <a:rPr lang="en-US" sz="2400" dirty="0">
                          <a:effectLst/>
                        </a:rPr>
                        <a:t> </a:t>
                      </a:r>
                      <a:r>
                        <a:rPr lang="en-US" sz="2400" dirty="0" err="1">
                          <a:effectLst/>
                        </a:rPr>
                        <a:t>suatu</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a:t>
                      </a:r>
                      <a:r>
                        <a:rPr lang="en-US" sz="2400" dirty="0" err="1">
                          <a:effectLst/>
                        </a:rPr>
                        <a:t>bisa</a:t>
                      </a:r>
                      <a:r>
                        <a:rPr lang="en-US" sz="2400" dirty="0">
                          <a:effectLst/>
                        </a:rPr>
                        <a:t> </a:t>
                      </a:r>
                      <a:r>
                        <a:rPr lang="en-US" sz="2400" dirty="0" err="1">
                          <a:effectLst/>
                        </a:rPr>
                        <a:t>terjadi</a:t>
                      </a:r>
                      <a:r>
                        <a:rPr lang="en-US" sz="2400" dirty="0">
                          <a:effectLst/>
                        </a:rPr>
                        <a:t> </a:t>
                      </a:r>
                      <a:r>
                        <a:rPr lang="en-US" sz="2400" dirty="0" err="1">
                          <a:effectLst/>
                        </a:rPr>
                        <a:t>dalam</a:t>
                      </a:r>
                      <a:r>
                        <a:rPr lang="en-US" sz="2400" dirty="0">
                          <a:effectLst/>
                        </a:rPr>
                        <a:t> </a:t>
                      </a:r>
                      <a:r>
                        <a:rPr lang="en-US" sz="2400" dirty="0" err="1">
                          <a:effectLst/>
                        </a:rPr>
                        <a:t>suatu</a:t>
                      </a:r>
                      <a:r>
                        <a:rPr lang="en-US" sz="2400" dirty="0">
                          <a:effectLst/>
                        </a:rPr>
                        <a:t> </a:t>
                      </a:r>
                      <a:r>
                        <a:rPr lang="en-US" sz="2400" dirty="0" err="1">
                          <a:effectLst/>
                        </a:rPr>
                        <a:t>asersi</a:t>
                      </a:r>
                      <a:r>
                        <a:rPr lang="en-US" sz="2400" dirty="0">
                          <a:effectLst/>
                        </a:rPr>
                        <a:t> (</a:t>
                      </a:r>
                      <a:r>
                        <a:rPr lang="en-US" sz="2400" dirty="0" err="1">
                          <a:effectLst/>
                        </a:rPr>
                        <a:t>mengenai</a:t>
                      </a:r>
                      <a:r>
                        <a:rPr lang="en-US" sz="2400" dirty="0">
                          <a:effectLst/>
                        </a:rPr>
                        <a:t> </a:t>
                      </a:r>
                      <a:r>
                        <a:rPr lang="en-US" sz="2400" dirty="0" err="1">
                          <a:effectLst/>
                        </a:rPr>
                        <a:t>jenis</a:t>
                      </a:r>
                      <a:r>
                        <a:rPr lang="en-US" sz="2400" dirty="0">
                          <a:effectLst/>
                        </a:rPr>
                        <a:t> </a:t>
                      </a:r>
                      <a:r>
                        <a:rPr lang="en-US" sz="2400" dirty="0" err="1">
                          <a:effectLst/>
                        </a:rPr>
                        <a:t>traksaksi</a:t>
                      </a:r>
                      <a:r>
                        <a:rPr lang="en-US" sz="2400" dirty="0">
                          <a:effectLst/>
                        </a:rPr>
                        <a:t>, </a:t>
                      </a:r>
                      <a:r>
                        <a:rPr lang="en-US" sz="2400" dirty="0" err="1">
                          <a:effectLst/>
                        </a:rPr>
                        <a:t>saldo</a:t>
                      </a:r>
                      <a:r>
                        <a:rPr lang="en-US" sz="2400" dirty="0">
                          <a:effectLst/>
                        </a:rPr>
                        <a:t> </a:t>
                      </a:r>
                      <a:r>
                        <a:rPr lang="en-US" sz="2400" dirty="0" err="1">
                          <a:effectLst/>
                        </a:rPr>
                        <a:t>akun</a:t>
                      </a:r>
                      <a:r>
                        <a:rPr lang="en-US" sz="2400" dirty="0">
                          <a:effectLst/>
                        </a:rPr>
                        <a:t>, </a:t>
                      </a:r>
                      <a:r>
                        <a:rPr lang="en-US" sz="2400" dirty="0" err="1">
                          <a:effectLst/>
                        </a:rPr>
                        <a:t>atau</a:t>
                      </a:r>
                      <a:r>
                        <a:rPr lang="en-US" sz="2400" dirty="0">
                          <a:effectLst/>
                        </a:rPr>
                        <a:t> </a:t>
                      </a:r>
                      <a:r>
                        <a:rPr lang="en-US" sz="2400" dirty="0" err="1">
                          <a:effectLst/>
                        </a:rPr>
                        <a:t>pengungkapan</a:t>
                      </a:r>
                      <a:r>
                        <a:rPr lang="en-US" sz="2400" dirty="0">
                          <a:effectLst/>
                        </a:rPr>
                        <a:t>) </a:t>
                      </a:r>
                      <a:r>
                        <a:rPr lang="en-US" sz="2400" dirty="0" err="1">
                          <a:effectLst/>
                        </a:rPr>
                        <a:t>dan</a:t>
                      </a:r>
                      <a:r>
                        <a:rPr lang="en-US" sz="2400" dirty="0">
                          <a:effectLst/>
                        </a:rPr>
                        <a:t> bias material, </a:t>
                      </a:r>
                      <a:r>
                        <a:rPr lang="en-US" sz="2400" dirty="0" err="1">
                          <a:effectLst/>
                        </a:rPr>
                        <a:t>sendiri</a:t>
                      </a:r>
                      <a:r>
                        <a:rPr lang="en-US" sz="2400" dirty="0">
                          <a:effectLst/>
                        </a:rPr>
                        <a:t> </a:t>
                      </a:r>
                      <a:r>
                        <a:rPr lang="en-US" sz="2400" dirty="0" err="1">
                          <a:effectLst/>
                        </a:rPr>
                        <a:t>atau</a:t>
                      </a:r>
                      <a:r>
                        <a:rPr lang="en-US" sz="2400" dirty="0">
                          <a:effectLst/>
                        </a:rPr>
                        <a:t> </a:t>
                      </a:r>
                      <a:r>
                        <a:rPr lang="en-US" sz="2400" dirty="0" err="1">
                          <a:effectLst/>
                        </a:rPr>
                        <a:t>tergabung</a:t>
                      </a:r>
                      <a:r>
                        <a:rPr lang="en-US" sz="2400" dirty="0">
                          <a:effectLst/>
                        </a:rPr>
                        <a:t> </a:t>
                      </a:r>
                      <a:r>
                        <a:rPr lang="en-US" sz="2400" dirty="0" err="1">
                          <a:effectLst/>
                        </a:rPr>
                        <a:t>dengan</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a:t>
                      </a:r>
                      <a:r>
                        <a:rPr lang="en-US" sz="2400" dirty="0" err="1">
                          <a:effectLst/>
                        </a:rPr>
                        <a:t>lainnya</a:t>
                      </a:r>
                      <a:r>
                        <a:rPr lang="en-US" sz="2400" dirty="0">
                          <a:effectLst/>
                        </a:rPr>
                        <a:t>, </a:t>
                      </a:r>
                      <a:r>
                        <a:rPr lang="en-US" sz="2400" dirty="0" err="1">
                          <a:effectLst/>
                        </a:rPr>
                        <a:t>tidak</a:t>
                      </a:r>
                      <a:r>
                        <a:rPr lang="en-US" sz="2400" dirty="0">
                          <a:effectLst/>
                        </a:rPr>
                        <a:t> </a:t>
                      </a:r>
                      <a:r>
                        <a:rPr lang="en-US" sz="2400" dirty="0" err="1">
                          <a:effectLst/>
                        </a:rPr>
                        <a:t>tercegah</a:t>
                      </a:r>
                      <a:r>
                        <a:rPr lang="en-US" sz="2400" dirty="0">
                          <a:effectLst/>
                        </a:rPr>
                        <a:t> </a:t>
                      </a:r>
                      <a:r>
                        <a:rPr lang="en-US" sz="2400" dirty="0" err="1">
                          <a:effectLst/>
                        </a:rPr>
                        <a:t>atau</a:t>
                      </a:r>
                      <a:r>
                        <a:rPr lang="en-US" sz="2400" dirty="0">
                          <a:effectLst/>
                        </a:rPr>
                        <a:t> </a:t>
                      </a:r>
                      <a:r>
                        <a:rPr lang="en-US" sz="2400" dirty="0" err="1">
                          <a:effectLst/>
                        </a:rPr>
                        <a:t>terdeteksi</a:t>
                      </a:r>
                      <a:r>
                        <a:rPr lang="en-US" sz="2400" dirty="0">
                          <a:effectLst/>
                        </a:rPr>
                        <a:t> </a:t>
                      </a:r>
                      <a:r>
                        <a:rPr lang="en-US" sz="2400" dirty="0" err="1">
                          <a:effectLst/>
                        </a:rPr>
                        <a:t>dan</a:t>
                      </a:r>
                      <a:r>
                        <a:rPr lang="en-US" sz="2400" dirty="0">
                          <a:effectLst/>
                        </a:rPr>
                        <a:t>  </a:t>
                      </a:r>
                      <a:r>
                        <a:rPr lang="en-US" sz="2400" dirty="0" err="1">
                          <a:effectLst/>
                        </a:rPr>
                        <a:t>terdeteksi</a:t>
                      </a:r>
                      <a:r>
                        <a:rPr lang="en-US" sz="2400" dirty="0">
                          <a:effectLst/>
                        </a:rPr>
                        <a:t> </a:t>
                      </a:r>
                      <a:r>
                        <a:rPr lang="en-US" sz="2400" dirty="0" err="1">
                          <a:effectLst/>
                        </a:rPr>
                        <a:t>dan</a:t>
                      </a:r>
                      <a:r>
                        <a:rPr lang="en-US" sz="2400" dirty="0">
                          <a:effectLst/>
                        </a:rPr>
                        <a:t> </a:t>
                      </a:r>
                      <a:r>
                        <a:rPr lang="en-US" sz="2400" dirty="0" err="1">
                          <a:effectLst/>
                        </a:rPr>
                        <a:t>terkoreksi</a:t>
                      </a:r>
                      <a:r>
                        <a:rPr lang="en-US" sz="2400" dirty="0">
                          <a:effectLst/>
                        </a:rPr>
                        <a:t> </a:t>
                      </a:r>
                      <a:r>
                        <a:rPr lang="en-US" sz="2400" dirty="0" err="1">
                          <a:effectLst/>
                        </a:rPr>
                        <a:t>pada</a:t>
                      </a:r>
                      <a:r>
                        <a:rPr lang="en-US" sz="2400" dirty="0">
                          <a:effectLst/>
                        </a:rPr>
                        <a:t> </a:t>
                      </a:r>
                      <a:r>
                        <a:rPr lang="en-US" sz="2400" dirty="0" err="1">
                          <a:effectLst/>
                        </a:rPr>
                        <a:t>waktunya</a:t>
                      </a:r>
                      <a:r>
                        <a:rPr lang="en-US" sz="2400" dirty="0">
                          <a:effectLst/>
                        </a:rPr>
                        <a:t> </a:t>
                      </a:r>
                      <a:r>
                        <a:rPr lang="en-US" sz="2400" dirty="0" err="1">
                          <a:effectLst/>
                        </a:rPr>
                        <a:t>oleh</a:t>
                      </a:r>
                      <a:r>
                        <a:rPr lang="en-US" sz="2400" dirty="0">
                          <a:effectLst/>
                        </a:rPr>
                        <a:t> </a:t>
                      </a:r>
                      <a:r>
                        <a:rPr lang="en-US" sz="2400" dirty="0" err="1">
                          <a:effectLst/>
                        </a:rPr>
                        <a:t>pengendalian</a:t>
                      </a:r>
                      <a:r>
                        <a:rPr lang="en-US" sz="2400" dirty="0">
                          <a:effectLst/>
                        </a:rPr>
                        <a:t> intern </a:t>
                      </a:r>
                      <a:r>
                        <a:rPr lang="en-US" sz="2400" dirty="0" err="1">
                          <a:effectLst/>
                        </a:rPr>
                        <a:t>entitas</a:t>
                      </a:r>
                      <a:endParaRPr lang="en-US" sz="1600" dirty="0">
                        <a:effectLst/>
                        <a:latin typeface="Calibri"/>
                        <a:ea typeface="Calibri"/>
                        <a:cs typeface="Times New Roman"/>
                      </a:endParaRPr>
                    </a:p>
                  </a:txBody>
                  <a:tcPr marL="55001" marR="55001" marT="0" marB="0"/>
                </a:tc>
                <a:tc>
                  <a:txBody>
                    <a:bodyPr/>
                    <a:lstStyle/>
                    <a:p>
                      <a:pPr marL="0" marR="0">
                        <a:lnSpc>
                          <a:spcPct val="115000"/>
                        </a:lnSpc>
                        <a:spcBef>
                          <a:spcPts val="0"/>
                        </a:spcBef>
                        <a:spcAft>
                          <a:spcPts val="0"/>
                        </a:spcAft>
                      </a:pPr>
                      <a:r>
                        <a:rPr lang="en-US" sz="1400" dirty="0" err="1">
                          <a:effectLst/>
                        </a:rPr>
                        <a:t>Menejemen</a:t>
                      </a:r>
                      <a:r>
                        <a:rPr lang="en-US" sz="1400" dirty="0">
                          <a:effectLst/>
                        </a:rPr>
                        <a:t> </a:t>
                      </a:r>
                      <a:r>
                        <a:rPr lang="en-US" sz="1400" dirty="0" err="1">
                          <a:effectLst/>
                        </a:rPr>
                        <a:t>merancang</a:t>
                      </a:r>
                      <a:r>
                        <a:rPr lang="en-US" sz="1400" dirty="0">
                          <a:effectLst/>
                        </a:rPr>
                        <a:t> </a:t>
                      </a:r>
                      <a:r>
                        <a:rPr lang="en-US" sz="1400" dirty="0" err="1">
                          <a:effectLst/>
                        </a:rPr>
                        <a:t>pengendalian</a:t>
                      </a:r>
                      <a:r>
                        <a:rPr lang="en-US" sz="1400" dirty="0">
                          <a:effectLst/>
                        </a:rPr>
                        <a:t> </a:t>
                      </a:r>
                      <a:r>
                        <a:rPr lang="en-US" sz="1400" dirty="0" err="1">
                          <a:effectLst/>
                        </a:rPr>
                        <a:t>untuk</a:t>
                      </a:r>
                      <a:r>
                        <a:rPr lang="en-US" sz="1400" dirty="0">
                          <a:effectLst/>
                        </a:rPr>
                        <a:t> </a:t>
                      </a:r>
                      <a:r>
                        <a:rPr lang="en-US" sz="1400" dirty="0" err="1">
                          <a:effectLst/>
                        </a:rPr>
                        <a:t>memitigasi</a:t>
                      </a:r>
                      <a:r>
                        <a:rPr lang="en-US" sz="1400" dirty="0">
                          <a:effectLst/>
                        </a:rPr>
                        <a:t> </a:t>
                      </a:r>
                      <a:r>
                        <a:rPr lang="en-US" sz="1400" dirty="0" err="1">
                          <a:effectLst/>
                        </a:rPr>
                        <a:t>suatu</a:t>
                      </a:r>
                      <a:r>
                        <a:rPr lang="en-US" sz="1400" dirty="0">
                          <a:effectLst/>
                        </a:rPr>
                        <a:t> factor </a:t>
                      </a:r>
                      <a:r>
                        <a:rPr lang="en-US" sz="1400" dirty="0" err="1">
                          <a:effectLst/>
                        </a:rPr>
                        <a:t>risiko</a:t>
                      </a:r>
                      <a:r>
                        <a:rPr lang="en-US" sz="1400" dirty="0">
                          <a:effectLst/>
                        </a:rPr>
                        <a:t> </a:t>
                      </a:r>
                      <a:r>
                        <a:rPr lang="en-US" sz="1400" dirty="0" err="1">
                          <a:effectLst/>
                        </a:rPr>
                        <a:t>tertentu</a:t>
                      </a:r>
                      <a:r>
                        <a:rPr lang="en-US" sz="1400" dirty="0">
                          <a:effectLst/>
                        </a:rPr>
                        <a:t>. </a:t>
                      </a:r>
                      <a:r>
                        <a:rPr lang="en-US" sz="1400" dirty="0" err="1">
                          <a:effectLst/>
                        </a:rPr>
                        <a:t>Suatu</a:t>
                      </a:r>
                      <a:r>
                        <a:rPr lang="en-US" sz="1400" dirty="0">
                          <a:effectLst/>
                        </a:rPr>
                        <a:t> </a:t>
                      </a:r>
                      <a:r>
                        <a:rPr lang="en-US" sz="1400" dirty="0" err="1">
                          <a:effectLst/>
                        </a:rPr>
                        <a:t>entitas</a:t>
                      </a:r>
                      <a:r>
                        <a:rPr lang="en-US" sz="1400" dirty="0">
                          <a:effectLst/>
                        </a:rPr>
                        <a:t> </a:t>
                      </a:r>
                      <a:r>
                        <a:rPr lang="en-US" sz="1400" dirty="0" err="1">
                          <a:effectLst/>
                        </a:rPr>
                        <a:t>menilai</a:t>
                      </a:r>
                      <a:r>
                        <a:rPr lang="en-US" sz="1400" dirty="0">
                          <a:effectLst/>
                        </a:rPr>
                        <a:t> </a:t>
                      </a:r>
                      <a:r>
                        <a:rPr lang="en-US" sz="1400" dirty="0" err="1">
                          <a:effectLst/>
                        </a:rPr>
                        <a:t>risikonya</a:t>
                      </a:r>
                      <a:r>
                        <a:rPr lang="en-US" sz="1400" dirty="0">
                          <a:effectLst/>
                        </a:rPr>
                        <a:t> </a:t>
                      </a:r>
                      <a:r>
                        <a:rPr lang="en-US" sz="1400" dirty="0" err="1">
                          <a:effectLst/>
                        </a:rPr>
                        <a:t>dan</a:t>
                      </a:r>
                      <a:r>
                        <a:rPr lang="en-US" sz="1400" dirty="0">
                          <a:effectLst/>
                        </a:rPr>
                        <a:t> </a:t>
                      </a:r>
                      <a:r>
                        <a:rPr lang="en-US" sz="1400" dirty="0" err="1">
                          <a:effectLst/>
                        </a:rPr>
                        <a:t>kemudian</a:t>
                      </a:r>
                      <a:r>
                        <a:rPr lang="en-US" sz="1400" dirty="0">
                          <a:effectLst/>
                        </a:rPr>
                        <a:t> </a:t>
                      </a:r>
                      <a:r>
                        <a:rPr lang="en-US" sz="1400" dirty="0" err="1">
                          <a:effectLst/>
                        </a:rPr>
                        <a:t>merancang</a:t>
                      </a:r>
                      <a:r>
                        <a:rPr lang="en-US" sz="1400" dirty="0">
                          <a:effectLst/>
                        </a:rPr>
                        <a:t> </a:t>
                      </a:r>
                      <a:r>
                        <a:rPr lang="en-US" sz="1400" dirty="0" err="1">
                          <a:effectLst/>
                        </a:rPr>
                        <a:t>dan</a:t>
                      </a:r>
                      <a:r>
                        <a:rPr lang="en-US" sz="1400" dirty="0">
                          <a:effectLst/>
                        </a:rPr>
                        <a:t> </a:t>
                      </a:r>
                      <a:r>
                        <a:rPr lang="en-US" sz="1400" dirty="0" err="1">
                          <a:effectLst/>
                        </a:rPr>
                        <a:t>mengimplementasi</a:t>
                      </a:r>
                      <a:r>
                        <a:rPr lang="en-US" sz="1400" dirty="0">
                          <a:effectLst/>
                        </a:rPr>
                        <a:t> </a:t>
                      </a:r>
                      <a:r>
                        <a:rPr lang="en-US" sz="1400" dirty="0" err="1">
                          <a:effectLst/>
                        </a:rPr>
                        <a:t>pengendalian</a:t>
                      </a:r>
                      <a:r>
                        <a:rPr lang="en-US" sz="1400" dirty="0">
                          <a:effectLst/>
                        </a:rPr>
                        <a:t> yang </a:t>
                      </a:r>
                      <a:r>
                        <a:rPr lang="en-US" sz="1400" dirty="0" err="1">
                          <a:effectLst/>
                        </a:rPr>
                        <a:t>tepat</a:t>
                      </a:r>
                      <a:r>
                        <a:rPr lang="en-US" sz="1400" dirty="0">
                          <a:effectLst/>
                        </a:rPr>
                        <a:t> </a:t>
                      </a:r>
                      <a:r>
                        <a:rPr lang="en-US" sz="1400" dirty="0" err="1">
                          <a:effectLst/>
                        </a:rPr>
                        <a:t>untuk</a:t>
                      </a:r>
                      <a:r>
                        <a:rPr lang="en-US" sz="1400" dirty="0">
                          <a:effectLst/>
                        </a:rPr>
                        <a:t> </a:t>
                      </a:r>
                      <a:r>
                        <a:rPr lang="en-US" sz="1400" dirty="0" err="1">
                          <a:effectLst/>
                        </a:rPr>
                        <a:t>mengurangi</a:t>
                      </a:r>
                      <a:r>
                        <a:rPr lang="en-US" sz="1400" dirty="0">
                          <a:effectLst/>
                        </a:rPr>
                        <a:t> </a:t>
                      </a:r>
                      <a:r>
                        <a:rPr lang="en-US" sz="1400" dirty="0" err="1">
                          <a:effectLst/>
                        </a:rPr>
                        <a:t>ris</a:t>
                      </a:r>
                      <a:r>
                        <a:rPr lang="en-US" sz="1400" dirty="0">
                          <a:effectLst/>
                        </a:rPr>
                        <a:t> exposure </a:t>
                      </a:r>
                      <a:r>
                        <a:rPr lang="en-US" sz="1400" dirty="0" err="1">
                          <a:effectLst/>
                        </a:rPr>
                        <a:t>sampai</a:t>
                      </a:r>
                      <a:r>
                        <a:rPr lang="en-US" sz="1400" dirty="0">
                          <a:effectLst/>
                        </a:rPr>
                        <a:t> </a:t>
                      </a:r>
                      <a:r>
                        <a:rPr lang="en-US" sz="1400" dirty="0" err="1">
                          <a:effectLst/>
                        </a:rPr>
                        <a:t>tingkat</a:t>
                      </a:r>
                      <a:r>
                        <a:rPr lang="en-US" sz="1400" dirty="0">
                          <a:effectLst/>
                        </a:rPr>
                        <a:t> yang </a:t>
                      </a:r>
                      <a:r>
                        <a:rPr lang="en-US" sz="1400" dirty="0" err="1">
                          <a:effectLst/>
                        </a:rPr>
                        <a:t>dapat</a:t>
                      </a:r>
                      <a:r>
                        <a:rPr lang="en-US" sz="1400" dirty="0">
                          <a:effectLst/>
                        </a:rPr>
                        <a:t> </a:t>
                      </a:r>
                      <a:r>
                        <a:rPr lang="en-US" sz="1400" dirty="0" err="1">
                          <a:effectLst/>
                        </a:rPr>
                        <a:t>diterima</a:t>
                      </a:r>
                      <a:r>
                        <a:rPr lang="en-US" sz="1400" dirty="0">
                          <a:effectLst/>
                        </a:rPr>
                        <a:t>.</a:t>
                      </a:r>
                      <a:endParaRPr lang="en-US" sz="1050" dirty="0">
                        <a:effectLst/>
                      </a:endParaRPr>
                    </a:p>
                    <a:p>
                      <a:pPr marL="0" marR="0">
                        <a:lnSpc>
                          <a:spcPct val="115000"/>
                        </a:lnSpc>
                        <a:spcBef>
                          <a:spcPts val="0"/>
                        </a:spcBef>
                        <a:spcAft>
                          <a:spcPts val="0"/>
                        </a:spcAft>
                      </a:pPr>
                      <a:r>
                        <a:rPr lang="en-US" sz="1400" dirty="0" err="1">
                          <a:effectLst/>
                        </a:rPr>
                        <a:t>Pengendalian</a:t>
                      </a:r>
                      <a:r>
                        <a:rPr lang="en-US" sz="1400" dirty="0">
                          <a:effectLst/>
                        </a:rPr>
                        <a:t> bias </a:t>
                      </a:r>
                      <a:r>
                        <a:rPr lang="en-US" sz="1400" dirty="0" err="1">
                          <a:effectLst/>
                        </a:rPr>
                        <a:t>bersifat</a:t>
                      </a:r>
                      <a:r>
                        <a:rPr lang="en-US" sz="1400" dirty="0">
                          <a:effectLst/>
                        </a:rPr>
                        <a:t> pervasive </a:t>
                      </a:r>
                      <a:r>
                        <a:rPr lang="en-US" sz="1400" dirty="0" err="1">
                          <a:effectLst/>
                        </a:rPr>
                        <a:t>dan</a:t>
                      </a:r>
                      <a:r>
                        <a:rPr lang="en-US" sz="1400" dirty="0">
                          <a:effectLst/>
                        </a:rPr>
                        <a:t> </a:t>
                      </a:r>
                      <a:r>
                        <a:rPr lang="en-US" sz="1400" dirty="0" err="1">
                          <a:effectLst/>
                        </a:rPr>
                        <a:t>spesifik</a:t>
                      </a:r>
                      <a:r>
                        <a:rPr lang="en-US" sz="1400" dirty="0">
                          <a:effectLst/>
                        </a:rPr>
                        <a:t> yang :</a:t>
                      </a:r>
                      <a:endParaRPr lang="en-US" sz="1050" dirty="0">
                        <a:effectLst/>
                      </a:endParaRPr>
                    </a:p>
                    <a:p>
                      <a:pPr marL="0" marR="0">
                        <a:lnSpc>
                          <a:spcPct val="115000"/>
                        </a:lnSpc>
                        <a:spcBef>
                          <a:spcPts val="0"/>
                        </a:spcBef>
                        <a:spcAft>
                          <a:spcPts val="0"/>
                        </a:spcAft>
                      </a:pPr>
                      <a:r>
                        <a:rPr lang="en-US" sz="1400" dirty="0">
                          <a:effectLst/>
                        </a:rPr>
                        <a:t>Pervasive, missal </a:t>
                      </a:r>
                      <a:r>
                        <a:rPr lang="en-US" sz="1400" dirty="0" err="1">
                          <a:effectLst/>
                        </a:rPr>
                        <a:t>sikap</a:t>
                      </a:r>
                      <a:r>
                        <a:rPr lang="en-US" sz="1400" dirty="0">
                          <a:effectLst/>
                        </a:rPr>
                        <a:t> </a:t>
                      </a:r>
                      <a:r>
                        <a:rPr lang="en-US" sz="1400" dirty="0" err="1">
                          <a:effectLst/>
                        </a:rPr>
                        <a:t>manajemen</a:t>
                      </a:r>
                      <a:r>
                        <a:rPr lang="en-US" sz="1400" dirty="0">
                          <a:effectLst/>
                        </a:rPr>
                        <a:t> </a:t>
                      </a:r>
                      <a:r>
                        <a:rPr lang="en-US" sz="1400" dirty="0" err="1">
                          <a:effectLst/>
                        </a:rPr>
                        <a:t>terhadap</a:t>
                      </a:r>
                      <a:r>
                        <a:rPr lang="en-US" sz="1400" dirty="0">
                          <a:effectLst/>
                        </a:rPr>
                        <a:t> </a:t>
                      </a:r>
                      <a:r>
                        <a:rPr lang="en-US" sz="1400" dirty="0" err="1">
                          <a:effectLst/>
                        </a:rPr>
                        <a:t>pengendalian</a:t>
                      </a:r>
                      <a:r>
                        <a:rPr lang="en-US" sz="1400" dirty="0">
                          <a:effectLst/>
                        </a:rPr>
                        <a:t>, </a:t>
                      </a:r>
                      <a:r>
                        <a:rPr lang="en-US" sz="1400" dirty="0" err="1">
                          <a:effectLst/>
                        </a:rPr>
                        <a:t>komitmen</a:t>
                      </a:r>
                      <a:r>
                        <a:rPr lang="en-US" sz="1400" dirty="0">
                          <a:effectLst/>
                        </a:rPr>
                        <a:t> </a:t>
                      </a:r>
                      <a:r>
                        <a:rPr lang="en-US" sz="1400" dirty="0" err="1">
                          <a:effectLst/>
                        </a:rPr>
                        <a:t>untuk</a:t>
                      </a:r>
                      <a:r>
                        <a:rPr lang="en-US" sz="1400" dirty="0">
                          <a:effectLst/>
                        </a:rPr>
                        <a:t> </a:t>
                      </a:r>
                      <a:r>
                        <a:rPr lang="en-US" sz="1400" dirty="0" err="1">
                          <a:effectLst/>
                        </a:rPr>
                        <a:t>menggunakan</a:t>
                      </a:r>
                      <a:r>
                        <a:rPr lang="en-US" sz="1400" dirty="0">
                          <a:effectLst/>
                        </a:rPr>
                        <a:t> </a:t>
                      </a:r>
                      <a:r>
                        <a:rPr lang="en-US" sz="1400" dirty="0" err="1">
                          <a:effectLst/>
                        </a:rPr>
                        <a:t>tenaga</a:t>
                      </a:r>
                      <a:r>
                        <a:rPr lang="en-US" sz="1400" dirty="0">
                          <a:effectLst/>
                        </a:rPr>
                        <a:t> </a:t>
                      </a:r>
                      <a:r>
                        <a:rPr lang="en-US" sz="1400" dirty="0" err="1">
                          <a:effectLst/>
                        </a:rPr>
                        <a:t>kompeten</a:t>
                      </a:r>
                      <a:r>
                        <a:rPr lang="en-US" sz="1400" dirty="0">
                          <a:effectLst/>
                        </a:rPr>
                        <a:t> </a:t>
                      </a:r>
                      <a:r>
                        <a:rPr lang="en-US" sz="1400" dirty="0" err="1">
                          <a:effectLst/>
                        </a:rPr>
                        <a:t>dan</a:t>
                      </a:r>
                      <a:r>
                        <a:rPr lang="en-US" sz="1400" dirty="0">
                          <a:effectLst/>
                        </a:rPr>
                        <a:t> </a:t>
                      </a:r>
                      <a:r>
                        <a:rPr lang="en-US" sz="1400" dirty="0" err="1">
                          <a:effectLst/>
                        </a:rPr>
                        <a:t>mencegah</a:t>
                      </a:r>
                      <a:r>
                        <a:rPr lang="en-US" sz="1400" dirty="0">
                          <a:effectLst/>
                        </a:rPr>
                        <a:t> fraud. </a:t>
                      </a:r>
                      <a:r>
                        <a:rPr lang="en-US" sz="1400" dirty="0" err="1">
                          <a:effectLst/>
                        </a:rPr>
                        <a:t>Ini</a:t>
                      </a:r>
                      <a:r>
                        <a:rPr lang="en-US" sz="1400" dirty="0">
                          <a:effectLst/>
                        </a:rPr>
                        <a:t> </a:t>
                      </a:r>
                      <a:r>
                        <a:rPr lang="en-US" sz="1400" dirty="0" err="1">
                          <a:effectLst/>
                        </a:rPr>
                        <a:t>secara</a:t>
                      </a:r>
                      <a:r>
                        <a:rPr lang="en-US" sz="1400" dirty="0">
                          <a:effectLst/>
                        </a:rPr>
                        <a:t> </a:t>
                      </a:r>
                      <a:r>
                        <a:rPr lang="en-US" sz="1400" dirty="0" err="1">
                          <a:effectLst/>
                        </a:rPr>
                        <a:t>umum</a:t>
                      </a:r>
                      <a:r>
                        <a:rPr lang="en-US" sz="1400" dirty="0">
                          <a:effectLst/>
                        </a:rPr>
                        <a:t> </a:t>
                      </a:r>
                      <a:r>
                        <a:rPr lang="en-US" sz="1400" dirty="0" err="1">
                          <a:effectLst/>
                        </a:rPr>
                        <a:t>disebut</a:t>
                      </a:r>
                      <a:r>
                        <a:rPr lang="en-US" sz="1400" dirty="0">
                          <a:effectLst/>
                        </a:rPr>
                        <a:t> entity level control ( </a:t>
                      </a:r>
                      <a:r>
                        <a:rPr lang="en-US" sz="1400" dirty="0" err="1">
                          <a:effectLst/>
                        </a:rPr>
                        <a:t>pengendalian</a:t>
                      </a:r>
                      <a:r>
                        <a:rPr lang="en-US" sz="1400" dirty="0">
                          <a:effectLst/>
                        </a:rPr>
                        <a:t> </a:t>
                      </a:r>
                      <a:r>
                        <a:rPr lang="en-US" sz="1400" dirty="0" err="1">
                          <a:effectLst/>
                        </a:rPr>
                        <a:t>tingkat</a:t>
                      </a:r>
                      <a:r>
                        <a:rPr lang="en-US" sz="1400" dirty="0">
                          <a:effectLst/>
                        </a:rPr>
                        <a:t> </a:t>
                      </a:r>
                      <a:r>
                        <a:rPr lang="en-US" sz="1400" dirty="0" err="1">
                          <a:effectLst/>
                        </a:rPr>
                        <a:t>entitas</a:t>
                      </a:r>
                      <a:r>
                        <a:rPr lang="en-US" sz="1400" dirty="0">
                          <a:effectLst/>
                        </a:rPr>
                        <a:t>)</a:t>
                      </a:r>
                      <a:endParaRPr lang="en-US" sz="1050" dirty="0">
                        <a:effectLst/>
                      </a:endParaRPr>
                    </a:p>
                    <a:p>
                      <a:pPr marL="0" marR="0">
                        <a:lnSpc>
                          <a:spcPct val="115000"/>
                        </a:lnSpc>
                        <a:spcBef>
                          <a:spcPts val="0"/>
                        </a:spcBef>
                        <a:spcAft>
                          <a:spcPts val="0"/>
                        </a:spcAft>
                      </a:pPr>
                      <a:r>
                        <a:rPr lang="en-US" sz="1400" dirty="0" err="1">
                          <a:effectLst/>
                        </a:rPr>
                        <a:t>Spesifk</a:t>
                      </a:r>
                      <a:r>
                        <a:rPr lang="en-US" sz="1400" dirty="0">
                          <a:effectLst/>
                        </a:rPr>
                        <a:t>  </a:t>
                      </a:r>
                      <a:r>
                        <a:rPr lang="en-US" sz="1400" dirty="0" err="1">
                          <a:effectLst/>
                        </a:rPr>
                        <a:t>ditujukan</a:t>
                      </a:r>
                      <a:r>
                        <a:rPr lang="en-US" sz="1400" dirty="0">
                          <a:effectLst/>
                        </a:rPr>
                        <a:t> </a:t>
                      </a:r>
                      <a:r>
                        <a:rPr lang="en-US" sz="1400" dirty="0" err="1">
                          <a:effectLst/>
                        </a:rPr>
                        <a:t>pada</a:t>
                      </a:r>
                      <a:r>
                        <a:rPr lang="en-US" sz="1400" dirty="0">
                          <a:effectLst/>
                        </a:rPr>
                        <a:t> </a:t>
                      </a:r>
                      <a:r>
                        <a:rPr lang="en-US" sz="1400" dirty="0" err="1">
                          <a:effectLst/>
                        </a:rPr>
                        <a:t>transaksi</a:t>
                      </a:r>
                      <a:r>
                        <a:rPr lang="en-US" sz="1400" dirty="0">
                          <a:effectLst/>
                        </a:rPr>
                        <a:t>, </a:t>
                      </a:r>
                      <a:r>
                        <a:rPr lang="en-US" sz="1400" dirty="0" err="1">
                          <a:effectLst/>
                        </a:rPr>
                        <a:t>sejak</a:t>
                      </a:r>
                      <a:r>
                        <a:rPr lang="en-US" sz="1400" dirty="0">
                          <a:effectLst/>
                        </a:rPr>
                        <a:t> </a:t>
                      </a:r>
                      <a:r>
                        <a:rPr lang="en-US" sz="1400" dirty="0" err="1">
                          <a:effectLst/>
                        </a:rPr>
                        <a:t>awal</a:t>
                      </a:r>
                      <a:r>
                        <a:rPr lang="en-US" sz="1400" dirty="0">
                          <a:effectLst/>
                        </a:rPr>
                        <a:t> </a:t>
                      </a:r>
                      <a:r>
                        <a:rPr lang="en-US" sz="1400" dirty="0" err="1">
                          <a:effectLst/>
                        </a:rPr>
                        <a:t>atau</a:t>
                      </a:r>
                      <a:r>
                        <a:rPr lang="en-US" sz="1400" dirty="0">
                          <a:effectLst/>
                        </a:rPr>
                        <a:t> </a:t>
                      </a:r>
                      <a:r>
                        <a:rPr lang="en-US" sz="1400" dirty="0" err="1">
                          <a:effectLst/>
                        </a:rPr>
                        <a:t>persiapan</a:t>
                      </a:r>
                      <a:r>
                        <a:rPr lang="en-US" sz="1400" dirty="0">
                          <a:effectLst/>
                        </a:rPr>
                        <a:t> </a:t>
                      </a:r>
                      <a:r>
                        <a:rPr lang="en-US" sz="1400" dirty="0" err="1">
                          <a:effectLst/>
                        </a:rPr>
                        <a:t>transaksi</a:t>
                      </a:r>
                      <a:r>
                        <a:rPr lang="en-US" sz="1400" dirty="0">
                          <a:effectLst/>
                        </a:rPr>
                        <a:t> </a:t>
                      </a:r>
                      <a:r>
                        <a:rPr lang="en-US" sz="1400" dirty="0" err="1">
                          <a:effectLst/>
                        </a:rPr>
                        <a:t>sampai</a:t>
                      </a:r>
                      <a:r>
                        <a:rPr lang="en-US" sz="1400" dirty="0">
                          <a:effectLst/>
                        </a:rPr>
                        <a:t> </a:t>
                      </a:r>
                      <a:r>
                        <a:rPr lang="en-US" sz="1400" dirty="0" err="1">
                          <a:effectLst/>
                        </a:rPr>
                        <a:t>pencatatan</a:t>
                      </a:r>
                      <a:r>
                        <a:rPr lang="en-US" sz="1400" dirty="0">
                          <a:effectLst/>
                        </a:rPr>
                        <a:t>. </a:t>
                      </a:r>
                      <a:r>
                        <a:rPr lang="en-US" sz="1400" dirty="0" err="1">
                          <a:effectLst/>
                        </a:rPr>
                        <a:t>Ini</a:t>
                      </a:r>
                      <a:r>
                        <a:rPr lang="en-US" sz="1400" dirty="0">
                          <a:effectLst/>
                        </a:rPr>
                        <a:t> </a:t>
                      </a:r>
                      <a:r>
                        <a:rPr lang="en-US" sz="1400" dirty="0" err="1">
                          <a:effectLst/>
                        </a:rPr>
                        <a:t>disebut</a:t>
                      </a:r>
                      <a:r>
                        <a:rPr lang="en-US" sz="1400" dirty="0">
                          <a:effectLst/>
                        </a:rPr>
                        <a:t> </a:t>
                      </a:r>
                      <a:r>
                        <a:rPr lang="en-US" sz="1400" dirty="0" err="1">
                          <a:effectLst/>
                        </a:rPr>
                        <a:t>pengendalian</a:t>
                      </a:r>
                      <a:r>
                        <a:rPr lang="en-US" sz="1400" dirty="0">
                          <a:effectLst/>
                        </a:rPr>
                        <a:t> proses </a:t>
                      </a:r>
                      <a:r>
                        <a:rPr lang="en-US" sz="1400" dirty="0" err="1">
                          <a:effectLst/>
                        </a:rPr>
                        <a:t>bisnis</a:t>
                      </a:r>
                      <a:r>
                        <a:rPr lang="en-US" sz="1400" dirty="0">
                          <a:effectLst/>
                        </a:rPr>
                        <a:t>, </a:t>
                      </a:r>
                      <a:r>
                        <a:rPr lang="en-US" sz="1400" dirty="0" err="1">
                          <a:effectLst/>
                        </a:rPr>
                        <a:t>pengendalian</a:t>
                      </a:r>
                      <a:r>
                        <a:rPr lang="en-US" sz="1400" dirty="0">
                          <a:effectLst/>
                        </a:rPr>
                        <a:t> </a:t>
                      </a:r>
                      <a:r>
                        <a:rPr lang="en-US" sz="1400" dirty="0" err="1">
                          <a:effectLst/>
                        </a:rPr>
                        <a:t>tingkat</a:t>
                      </a:r>
                      <a:r>
                        <a:rPr lang="en-US" sz="1400" dirty="0">
                          <a:effectLst/>
                        </a:rPr>
                        <a:t> </a:t>
                      </a:r>
                      <a:r>
                        <a:rPr lang="en-US" sz="1400" dirty="0" err="1">
                          <a:effectLst/>
                        </a:rPr>
                        <a:t>aktivitas</a:t>
                      </a:r>
                      <a:r>
                        <a:rPr lang="en-US" sz="1400" dirty="0">
                          <a:effectLst/>
                        </a:rPr>
                        <a:t> </a:t>
                      </a:r>
                      <a:r>
                        <a:rPr lang="en-US" sz="1400" dirty="0" err="1">
                          <a:effectLst/>
                        </a:rPr>
                        <a:t>atau</a:t>
                      </a:r>
                      <a:r>
                        <a:rPr lang="en-US" sz="1400" dirty="0">
                          <a:effectLst/>
                        </a:rPr>
                        <a:t> </a:t>
                      </a:r>
                      <a:r>
                        <a:rPr lang="en-US" sz="1400" dirty="0" err="1">
                          <a:effectLst/>
                        </a:rPr>
                        <a:t>pengendalian</a:t>
                      </a:r>
                      <a:r>
                        <a:rPr lang="en-US" sz="1400" dirty="0">
                          <a:effectLst/>
                        </a:rPr>
                        <a:t> </a:t>
                      </a:r>
                      <a:r>
                        <a:rPr lang="en-US" sz="1400" dirty="0" err="1">
                          <a:effectLst/>
                        </a:rPr>
                        <a:t>transaksi</a:t>
                      </a:r>
                      <a:endParaRPr lang="en-US" sz="1050" dirty="0">
                        <a:effectLst/>
                        <a:latin typeface="Calibri"/>
                        <a:ea typeface="Calibri"/>
                        <a:cs typeface="Times New Roman"/>
                      </a:endParaRPr>
                    </a:p>
                  </a:txBody>
                  <a:tcPr marL="55001" marR="55001" marT="0" marB="0"/>
                </a:tc>
              </a:tr>
            </a:tbl>
          </a:graphicData>
        </a:graphic>
      </p:graphicFrame>
    </p:spTree>
    <p:extLst>
      <p:ext uri="{BB962C8B-B14F-4D97-AF65-F5344CB8AC3E}">
        <p14:creationId xmlns:p14="http://schemas.microsoft.com/office/powerpoint/2010/main" val="2153359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KOMPONEN RISIKO AUDIT</a:t>
            </a:r>
            <a:r>
              <a:rPr lang="en-US" dirty="0" smtClean="0"/>
              <a:t/>
            </a:r>
            <a:br>
              <a:rPr lang="en-US" dirty="0" smtClean="0"/>
            </a:br>
            <a:r>
              <a:rPr lang="en-US" sz="3600" i="1" dirty="0" smtClean="0"/>
              <a:t>LANJUTAN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5106568"/>
              </p:ext>
            </p:extLst>
          </p:nvPr>
        </p:nvGraphicFramePr>
        <p:xfrm>
          <a:off x="381001" y="1524001"/>
          <a:ext cx="8381999" cy="5212429"/>
        </p:xfrm>
        <a:graphic>
          <a:graphicData uri="http://schemas.openxmlformats.org/drawingml/2006/table">
            <a:tbl>
              <a:tblPr firstRow="1" firstCol="1" bandRow="1">
                <a:tableStyleId>{5C22544A-7EE6-4342-B048-85BDC9FD1C3A}</a:tableStyleId>
              </a:tblPr>
              <a:tblGrid>
                <a:gridCol w="1066799"/>
                <a:gridCol w="3609976"/>
                <a:gridCol w="3705224"/>
              </a:tblGrid>
              <a:tr h="5212429">
                <a:tc>
                  <a:txBody>
                    <a:bodyPr/>
                    <a:lstStyle/>
                    <a:p>
                      <a:pPr marL="0" marR="0">
                        <a:lnSpc>
                          <a:spcPct val="115000"/>
                        </a:lnSpc>
                        <a:spcBef>
                          <a:spcPts val="0"/>
                        </a:spcBef>
                        <a:spcAft>
                          <a:spcPts val="0"/>
                        </a:spcAft>
                      </a:pPr>
                      <a:r>
                        <a:rPr lang="en-US" sz="1800" dirty="0">
                          <a:effectLst/>
                        </a:rPr>
                        <a:t>Detection Risk (</a:t>
                      </a:r>
                      <a:r>
                        <a:rPr lang="en-US" sz="1800" dirty="0" err="1">
                          <a:effectLst/>
                        </a:rPr>
                        <a:t>risiko</a:t>
                      </a:r>
                      <a:r>
                        <a:rPr lang="en-US" sz="1800" dirty="0">
                          <a:effectLst/>
                        </a:rPr>
                        <a:t> </a:t>
                      </a:r>
                      <a:r>
                        <a:rPr lang="en-US" sz="1800" dirty="0" err="1">
                          <a:effectLst/>
                        </a:rPr>
                        <a:t>pendeteksian</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err="1">
                          <a:effectLst/>
                        </a:rPr>
                        <a:t>Risirko</a:t>
                      </a:r>
                      <a:r>
                        <a:rPr lang="en-US" sz="2400" dirty="0">
                          <a:effectLst/>
                        </a:rPr>
                        <a:t> </a:t>
                      </a:r>
                      <a:r>
                        <a:rPr lang="en-US" sz="2400" dirty="0" err="1">
                          <a:effectLst/>
                        </a:rPr>
                        <a:t>bahw</a:t>
                      </a:r>
                      <a:r>
                        <a:rPr lang="en-US" sz="2400" dirty="0">
                          <a:effectLst/>
                        </a:rPr>
                        <a:t> </a:t>
                      </a:r>
                      <a:r>
                        <a:rPr lang="en-US" sz="2400" dirty="0" err="1">
                          <a:effectLst/>
                        </a:rPr>
                        <a:t>prosedur</a:t>
                      </a:r>
                      <a:r>
                        <a:rPr lang="en-US" sz="2400" dirty="0">
                          <a:effectLst/>
                        </a:rPr>
                        <a:t> yang </a:t>
                      </a:r>
                      <a:r>
                        <a:rPr lang="en-US" sz="2400" dirty="0" err="1">
                          <a:effectLst/>
                        </a:rPr>
                        <a:t>dilaksanakan</a:t>
                      </a:r>
                      <a:r>
                        <a:rPr lang="en-US" sz="2400" dirty="0">
                          <a:effectLst/>
                        </a:rPr>
                        <a:t> auditor </a:t>
                      </a:r>
                      <a:r>
                        <a:rPr lang="en-US" sz="2400" dirty="0" err="1">
                          <a:effectLst/>
                        </a:rPr>
                        <a:t>untuk</a:t>
                      </a:r>
                      <a:r>
                        <a:rPr lang="en-US" sz="2400" dirty="0">
                          <a:effectLst/>
                        </a:rPr>
                        <a:t> </a:t>
                      </a:r>
                      <a:r>
                        <a:rPr lang="en-US" sz="2400" dirty="0" err="1">
                          <a:effectLst/>
                        </a:rPr>
                        <a:t>menekan</a:t>
                      </a:r>
                      <a:r>
                        <a:rPr lang="en-US" sz="2400" dirty="0">
                          <a:effectLst/>
                        </a:rPr>
                        <a:t> </a:t>
                      </a:r>
                      <a:r>
                        <a:rPr lang="en-US" sz="2400" dirty="0" err="1">
                          <a:effectLst/>
                        </a:rPr>
                        <a:t>risiko</a:t>
                      </a:r>
                      <a:r>
                        <a:rPr lang="en-US" sz="2400" dirty="0">
                          <a:effectLst/>
                        </a:rPr>
                        <a:t> audit </a:t>
                      </a:r>
                      <a:r>
                        <a:rPr lang="en-US" sz="2400" dirty="0" err="1">
                          <a:effectLst/>
                        </a:rPr>
                        <a:t>ke</a:t>
                      </a:r>
                      <a:r>
                        <a:rPr lang="en-US" sz="2400" dirty="0">
                          <a:effectLst/>
                        </a:rPr>
                        <a:t> </a:t>
                      </a:r>
                      <a:r>
                        <a:rPr lang="en-US" sz="2400" dirty="0" err="1">
                          <a:effectLst/>
                        </a:rPr>
                        <a:t>tingkat</a:t>
                      </a:r>
                      <a:r>
                        <a:rPr lang="en-US" sz="2400" dirty="0">
                          <a:effectLst/>
                        </a:rPr>
                        <a:t> </a:t>
                      </a:r>
                      <a:r>
                        <a:rPr lang="en-US" sz="2400" dirty="0" err="1">
                          <a:effectLst/>
                        </a:rPr>
                        <a:t>rendah</a:t>
                      </a:r>
                      <a:r>
                        <a:rPr lang="en-US" sz="2400" dirty="0">
                          <a:effectLst/>
                        </a:rPr>
                        <a:t> yang </a:t>
                      </a:r>
                      <a:r>
                        <a:rPr lang="en-US" sz="2400" dirty="0" err="1">
                          <a:effectLst/>
                        </a:rPr>
                        <a:t>dapat</a:t>
                      </a:r>
                      <a:r>
                        <a:rPr lang="en-US" sz="2400" dirty="0">
                          <a:effectLst/>
                        </a:rPr>
                        <a:t> </a:t>
                      </a:r>
                      <a:r>
                        <a:rPr lang="en-US" sz="2400" dirty="0" err="1">
                          <a:effectLst/>
                        </a:rPr>
                        <a:t>diterima</a:t>
                      </a:r>
                      <a:r>
                        <a:rPr lang="en-US" sz="2400" dirty="0">
                          <a:effectLst/>
                        </a:rPr>
                        <a:t>, </a:t>
                      </a:r>
                      <a:r>
                        <a:rPr lang="en-US" sz="2400" dirty="0" err="1">
                          <a:effectLst/>
                        </a:rPr>
                        <a:t>tidak</a:t>
                      </a:r>
                      <a:r>
                        <a:rPr lang="en-US" sz="2400" dirty="0">
                          <a:effectLst/>
                        </a:rPr>
                        <a:t> </a:t>
                      </a:r>
                      <a:r>
                        <a:rPr lang="en-US" sz="2400" dirty="0" err="1">
                          <a:effectLst/>
                        </a:rPr>
                        <a:t>akan</a:t>
                      </a:r>
                      <a:r>
                        <a:rPr lang="en-US" sz="2400" dirty="0">
                          <a:effectLst/>
                        </a:rPr>
                        <a:t> </a:t>
                      </a:r>
                      <a:r>
                        <a:rPr lang="en-US" sz="2400" dirty="0" err="1">
                          <a:effectLst/>
                        </a:rPr>
                        <a:t>mendeteksi</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yang bias material, </a:t>
                      </a:r>
                      <a:r>
                        <a:rPr lang="en-US" sz="2400" dirty="0" err="1">
                          <a:effectLst/>
                        </a:rPr>
                        <a:t>secara</a:t>
                      </a:r>
                      <a:r>
                        <a:rPr lang="en-US" sz="2400" dirty="0">
                          <a:effectLst/>
                        </a:rPr>
                        <a:t> </a:t>
                      </a:r>
                      <a:r>
                        <a:rPr lang="en-US" sz="2400" dirty="0" err="1">
                          <a:effectLst/>
                        </a:rPr>
                        <a:t>individu</a:t>
                      </a:r>
                      <a:r>
                        <a:rPr lang="en-US" sz="2400" dirty="0">
                          <a:effectLst/>
                        </a:rPr>
                        <a:t> </a:t>
                      </a:r>
                      <a:r>
                        <a:rPr lang="en-US" sz="2400" dirty="0" err="1">
                          <a:effectLst/>
                        </a:rPr>
                        <a:t>atau</a:t>
                      </a:r>
                      <a:r>
                        <a:rPr lang="en-US" sz="2400" dirty="0">
                          <a:effectLst/>
                        </a:rPr>
                        <a:t> </a:t>
                      </a:r>
                      <a:r>
                        <a:rPr lang="en-US" sz="2400" dirty="0" err="1">
                          <a:effectLst/>
                        </a:rPr>
                        <a:t>tergabung</a:t>
                      </a:r>
                      <a:r>
                        <a:rPr lang="en-US" sz="2400" dirty="0">
                          <a:effectLst/>
                        </a:rPr>
                        <a:t> </a:t>
                      </a:r>
                      <a:r>
                        <a:rPr lang="en-US" sz="2400" dirty="0" err="1">
                          <a:effectLst/>
                        </a:rPr>
                        <a:t>dengan</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a:t>
                      </a:r>
                      <a:r>
                        <a:rPr lang="en-US" sz="2400" dirty="0" err="1">
                          <a:effectLst/>
                        </a:rPr>
                        <a:t>lainnya</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rPr>
                        <a:t>Audit </a:t>
                      </a:r>
                      <a:r>
                        <a:rPr lang="en-US" sz="1800" dirty="0" err="1">
                          <a:effectLst/>
                        </a:rPr>
                        <a:t>menilai</a:t>
                      </a:r>
                      <a:r>
                        <a:rPr lang="en-US" sz="1800" dirty="0">
                          <a:effectLst/>
                        </a:rPr>
                        <a:t> </a:t>
                      </a:r>
                      <a:r>
                        <a:rPr lang="en-US" sz="1800" dirty="0" err="1">
                          <a:effectLst/>
                        </a:rPr>
                        <a:t>risiko</a:t>
                      </a:r>
                      <a:r>
                        <a:rPr lang="en-US" sz="1800" dirty="0">
                          <a:effectLst/>
                        </a:rPr>
                        <a:t> </a:t>
                      </a:r>
                      <a:r>
                        <a:rPr lang="en-US" sz="1800" dirty="0" err="1">
                          <a:effectLst/>
                        </a:rPr>
                        <a:t>salah</a:t>
                      </a:r>
                      <a:r>
                        <a:rPr lang="en-US" sz="1800" dirty="0">
                          <a:effectLst/>
                        </a:rPr>
                        <a:t> </a:t>
                      </a:r>
                      <a:r>
                        <a:rPr lang="en-US" sz="1800" dirty="0" err="1">
                          <a:effectLst/>
                        </a:rPr>
                        <a:t>saji</a:t>
                      </a:r>
                      <a:r>
                        <a:rPr lang="en-US" sz="1800" dirty="0">
                          <a:effectLst/>
                        </a:rPr>
                        <a:t>  material </a:t>
                      </a:r>
                      <a:r>
                        <a:rPr lang="en-US" sz="1800" dirty="0" err="1">
                          <a:effectLst/>
                        </a:rPr>
                        <a:t>pada</a:t>
                      </a:r>
                      <a:r>
                        <a:rPr lang="en-US" sz="1800" dirty="0">
                          <a:effectLst/>
                        </a:rPr>
                        <a:t> </a:t>
                      </a:r>
                      <a:r>
                        <a:rPr lang="en-US" sz="1800" dirty="0" err="1">
                          <a:effectLst/>
                        </a:rPr>
                        <a:t>tingkat</a:t>
                      </a:r>
                      <a:r>
                        <a:rPr lang="en-US" sz="1800" dirty="0">
                          <a:effectLst/>
                        </a:rPr>
                        <a:t> </a:t>
                      </a:r>
                      <a:r>
                        <a:rPr lang="en-US" sz="1800" dirty="0" err="1">
                          <a:effectLst/>
                        </a:rPr>
                        <a:t>laporan</a:t>
                      </a:r>
                      <a:r>
                        <a:rPr lang="en-US" sz="1800" dirty="0">
                          <a:effectLst/>
                        </a:rPr>
                        <a:t> </a:t>
                      </a:r>
                      <a:r>
                        <a:rPr lang="en-US" sz="1800" dirty="0" err="1">
                          <a:effectLst/>
                        </a:rPr>
                        <a:t>keuangan</a:t>
                      </a:r>
                      <a:r>
                        <a:rPr lang="en-US" sz="1800" dirty="0">
                          <a:effectLst/>
                        </a:rPr>
                        <a:t> </a:t>
                      </a:r>
                      <a:r>
                        <a:rPr lang="en-US" sz="1800" dirty="0" err="1">
                          <a:effectLst/>
                        </a:rPr>
                        <a:t>dan</a:t>
                      </a:r>
                      <a:r>
                        <a:rPr lang="en-US" sz="1800" dirty="0">
                          <a:effectLst/>
                        </a:rPr>
                        <a:t> </a:t>
                      </a:r>
                      <a:r>
                        <a:rPr lang="en-US" sz="1800" dirty="0" err="1">
                          <a:effectLst/>
                        </a:rPr>
                        <a:t>asersi</a:t>
                      </a:r>
                      <a:r>
                        <a:rPr lang="en-US" sz="1800" dirty="0">
                          <a:effectLst/>
                        </a:rPr>
                        <a:t>.</a:t>
                      </a:r>
                      <a:endParaRPr lang="en-US" sz="1400" dirty="0">
                        <a:effectLst/>
                      </a:endParaRPr>
                    </a:p>
                    <a:p>
                      <a:pPr marL="0" marR="0">
                        <a:lnSpc>
                          <a:spcPct val="115000"/>
                        </a:lnSpc>
                        <a:spcBef>
                          <a:spcPts val="0"/>
                        </a:spcBef>
                        <a:spcAft>
                          <a:spcPts val="0"/>
                        </a:spcAft>
                      </a:pPr>
                      <a:r>
                        <a:rPr lang="en-US" sz="1800" dirty="0" err="1">
                          <a:effectLst/>
                        </a:rPr>
                        <a:t>Prosedur</a:t>
                      </a:r>
                      <a:r>
                        <a:rPr lang="en-US" sz="1800" dirty="0">
                          <a:effectLst/>
                        </a:rPr>
                        <a:t> audit </a:t>
                      </a:r>
                      <a:r>
                        <a:rPr lang="en-US" sz="1800" dirty="0" err="1">
                          <a:effectLst/>
                        </a:rPr>
                        <a:t>dibuat</a:t>
                      </a:r>
                      <a:r>
                        <a:rPr lang="en-US" sz="1800" dirty="0">
                          <a:effectLst/>
                        </a:rPr>
                        <a:t> </a:t>
                      </a:r>
                      <a:r>
                        <a:rPr lang="en-US" sz="1800" dirty="0" err="1">
                          <a:effectLst/>
                        </a:rPr>
                        <a:t>untuk</a:t>
                      </a:r>
                      <a:r>
                        <a:rPr lang="en-US" sz="1800" dirty="0">
                          <a:effectLst/>
                        </a:rPr>
                        <a:t> </a:t>
                      </a:r>
                      <a:r>
                        <a:rPr lang="en-US" sz="1800" dirty="0" err="1">
                          <a:effectLst/>
                        </a:rPr>
                        <a:t>menekan</a:t>
                      </a:r>
                      <a:r>
                        <a:rPr lang="en-US" sz="1800" dirty="0">
                          <a:effectLst/>
                        </a:rPr>
                        <a:t> </a:t>
                      </a:r>
                      <a:r>
                        <a:rPr lang="en-US" sz="1800" dirty="0" err="1">
                          <a:effectLst/>
                        </a:rPr>
                        <a:t>risiko</a:t>
                      </a:r>
                      <a:r>
                        <a:rPr lang="en-US" sz="1800" dirty="0">
                          <a:effectLst/>
                        </a:rPr>
                        <a:t> audit </a:t>
                      </a:r>
                      <a:r>
                        <a:rPr lang="en-US" sz="1800" dirty="0" err="1">
                          <a:effectLst/>
                        </a:rPr>
                        <a:t>ketingkat</a:t>
                      </a:r>
                      <a:r>
                        <a:rPr lang="en-US" sz="1800" dirty="0">
                          <a:effectLst/>
                        </a:rPr>
                        <a:t> </a:t>
                      </a:r>
                      <a:r>
                        <a:rPr lang="en-US" sz="1800" dirty="0" err="1">
                          <a:effectLst/>
                        </a:rPr>
                        <a:t>rendah</a:t>
                      </a:r>
                      <a:r>
                        <a:rPr lang="en-US" sz="1800" dirty="0">
                          <a:effectLst/>
                        </a:rPr>
                        <a:t> yang </a:t>
                      </a:r>
                      <a:r>
                        <a:rPr lang="en-US" sz="1800" dirty="0" err="1">
                          <a:effectLst/>
                        </a:rPr>
                        <a:t>dapat</a:t>
                      </a:r>
                      <a:r>
                        <a:rPr lang="en-US" sz="1800" dirty="0">
                          <a:effectLst/>
                        </a:rPr>
                        <a:t> </a:t>
                      </a:r>
                      <a:r>
                        <a:rPr lang="en-US" sz="1800" dirty="0" err="1">
                          <a:effectLst/>
                        </a:rPr>
                        <a:t>diterima</a:t>
                      </a:r>
                      <a:r>
                        <a:rPr lang="en-US" sz="1800" dirty="0">
                          <a:effectLst/>
                        </a:rPr>
                        <a:t>. </a:t>
                      </a:r>
                      <a:r>
                        <a:rPr lang="en-US" sz="1800" dirty="0" err="1">
                          <a:effectLst/>
                        </a:rPr>
                        <a:t>Dalam</a:t>
                      </a:r>
                      <a:r>
                        <a:rPr lang="en-US" sz="1800" dirty="0">
                          <a:effectLst/>
                        </a:rPr>
                        <a:t> </a:t>
                      </a:r>
                      <a:r>
                        <a:rPr lang="en-US" sz="1800" dirty="0" err="1">
                          <a:effectLst/>
                        </a:rPr>
                        <a:t>menyusun</a:t>
                      </a:r>
                      <a:r>
                        <a:rPr lang="en-US" sz="1800" dirty="0">
                          <a:effectLst/>
                        </a:rPr>
                        <a:t> </a:t>
                      </a:r>
                      <a:r>
                        <a:rPr lang="en-US" sz="1800" dirty="0" err="1">
                          <a:effectLst/>
                        </a:rPr>
                        <a:t>prosedur</a:t>
                      </a:r>
                      <a:r>
                        <a:rPr lang="en-US" sz="1800" dirty="0">
                          <a:effectLst/>
                        </a:rPr>
                        <a:t> audit </a:t>
                      </a:r>
                      <a:r>
                        <a:rPr lang="en-US" sz="1800" dirty="0" err="1">
                          <a:effectLst/>
                        </a:rPr>
                        <a:t>ada</a:t>
                      </a:r>
                      <a:r>
                        <a:rPr lang="en-US" sz="1800" dirty="0">
                          <a:effectLst/>
                        </a:rPr>
                        <a:t> </a:t>
                      </a:r>
                      <a:r>
                        <a:rPr lang="en-US" sz="1800" dirty="0" err="1">
                          <a:effectLst/>
                        </a:rPr>
                        <a:t>pertimbangan</a:t>
                      </a:r>
                      <a:r>
                        <a:rPr lang="en-US" sz="1800" dirty="0">
                          <a:effectLst/>
                        </a:rPr>
                        <a:t> </a:t>
                      </a:r>
                      <a:r>
                        <a:rPr lang="en-US" sz="1800" dirty="0" err="1">
                          <a:effectLst/>
                        </a:rPr>
                        <a:t>mengenai</a:t>
                      </a:r>
                      <a:r>
                        <a:rPr lang="en-US" sz="1800" dirty="0">
                          <a:effectLst/>
                        </a:rPr>
                        <a:t> </a:t>
                      </a:r>
                      <a:r>
                        <a:rPr lang="en-US" sz="1800" dirty="0" err="1">
                          <a:effectLst/>
                        </a:rPr>
                        <a:t>potensi</a:t>
                      </a:r>
                      <a:r>
                        <a:rPr lang="en-US" sz="1800" dirty="0">
                          <a:effectLst/>
                        </a:rPr>
                        <a:t> </a:t>
                      </a:r>
                      <a:r>
                        <a:rPr lang="en-US" sz="1800" dirty="0" err="1">
                          <a:effectLst/>
                        </a:rPr>
                        <a:t>risiko</a:t>
                      </a:r>
                      <a:r>
                        <a:rPr lang="en-US" sz="1800" dirty="0">
                          <a:effectLst/>
                        </a:rPr>
                        <a:t> </a:t>
                      </a:r>
                      <a:r>
                        <a:rPr lang="en-US" sz="1800" dirty="0" err="1">
                          <a:effectLst/>
                        </a:rPr>
                        <a:t>karena</a:t>
                      </a:r>
                      <a:r>
                        <a:rPr lang="en-US" sz="1800" dirty="0">
                          <a:effectLst/>
                        </a:rPr>
                        <a:t> :</a:t>
                      </a:r>
                      <a:endParaRPr lang="en-US" sz="1400" dirty="0">
                        <a:effectLst/>
                      </a:endParaRPr>
                    </a:p>
                    <a:p>
                      <a:pPr marL="342900" marR="0" lvl="0" indent="-342900">
                        <a:lnSpc>
                          <a:spcPct val="115000"/>
                        </a:lnSpc>
                        <a:spcBef>
                          <a:spcPts val="0"/>
                        </a:spcBef>
                        <a:spcAft>
                          <a:spcPts val="0"/>
                        </a:spcAft>
                        <a:buFont typeface="+mj-lt"/>
                        <a:buAutoNum type="alphaLcPeriod"/>
                      </a:pPr>
                      <a:r>
                        <a:rPr lang="en-US" sz="1800" dirty="0" err="1">
                          <a:effectLst/>
                        </a:rPr>
                        <a:t>Memilih</a:t>
                      </a:r>
                      <a:r>
                        <a:rPr lang="en-US" sz="1800" dirty="0">
                          <a:effectLst/>
                        </a:rPr>
                        <a:t> </a:t>
                      </a:r>
                      <a:r>
                        <a:rPr lang="en-US" sz="1800" dirty="0" err="1">
                          <a:effectLst/>
                        </a:rPr>
                        <a:t>prosedur</a:t>
                      </a:r>
                      <a:r>
                        <a:rPr lang="en-US" sz="1800" dirty="0">
                          <a:effectLst/>
                        </a:rPr>
                        <a:t> audit yang </a:t>
                      </a:r>
                      <a:r>
                        <a:rPr lang="en-US" sz="1800" dirty="0" err="1">
                          <a:effectLst/>
                        </a:rPr>
                        <a:t>tidak</a:t>
                      </a:r>
                      <a:r>
                        <a:rPr lang="en-US" sz="1800" dirty="0">
                          <a:effectLst/>
                        </a:rPr>
                        <a:t> </a:t>
                      </a:r>
                      <a:r>
                        <a:rPr lang="en-US" sz="1800" dirty="0" err="1">
                          <a:effectLst/>
                        </a:rPr>
                        <a:t>tepat</a:t>
                      </a:r>
                      <a:endParaRPr lang="en-US" sz="1400" dirty="0">
                        <a:effectLst/>
                      </a:endParaRPr>
                    </a:p>
                    <a:p>
                      <a:pPr marL="342900" marR="0" lvl="0" indent="-342900">
                        <a:lnSpc>
                          <a:spcPct val="115000"/>
                        </a:lnSpc>
                        <a:spcBef>
                          <a:spcPts val="0"/>
                        </a:spcBef>
                        <a:spcAft>
                          <a:spcPts val="0"/>
                        </a:spcAft>
                        <a:buFont typeface="+mj-lt"/>
                        <a:buAutoNum type="alphaLcPeriod"/>
                      </a:pPr>
                      <a:r>
                        <a:rPr lang="en-US" sz="1800" dirty="0">
                          <a:effectLst/>
                        </a:rPr>
                        <a:t>Salah </a:t>
                      </a:r>
                      <a:r>
                        <a:rPr lang="en-US" sz="1800" dirty="0" err="1">
                          <a:effectLst/>
                        </a:rPr>
                        <a:t>menerapkan</a:t>
                      </a:r>
                      <a:r>
                        <a:rPr lang="en-US" sz="1800" dirty="0">
                          <a:effectLst/>
                        </a:rPr>
                        <a:t> </a:t>
                      </a:r>
                      <a:r>
                        <a:rPr lang="en-US" sz="1800" dirty="0" err="1">
                          <a:effectLst/>
                        </a:rPr>
                        <a:t>prosedur</a:t>
                      </a:r>
                      <a:r>
                        <a:rPr lang="en-US" sz="1800" dirty="0">
                          <a:effectLst/>
                        </a:rPr>
                        <a:t> audit, </a:t>
                      </a:r>
                      <a:r>
                        <a:rPr lang="en-US" sz="1800" dirty="0" err="1">
                          <a:effectLst/>
                        </a:rPr>
                        <a:t>atau</a:t>
                      </a:r>
                      <a:endParaRPr lang="en-US" sz="1400" dirty="0">
                        <a:effectLst/>
                      </a:endParaRPr>
                    </a:p>
                    <a:p>
                      <a:pPr marL="342900" marR="0" lvl="0" indent="-342900">
                        <a:lnSpc>
                          <a:spcPct val="115000"/>
                        </a:lnSpc>
                        <a:spcBef>
                          <a:spcPts val="0"/>
                        </a:spcBef>
                        <a:spcAft>
                          <a:spcPts val="0"/>
                        </a:spcAft>
                        <a:buFont typeface="+mj-lt"/>
                        <a:buAutoNum type="alphaLcPeriod"/>
                      </a:pPr>
                      <a:r>
                        <a:rPr lang="en-US" sz="1800" dirty="0">
                          <a:effectLst/>
                        </a:rPr>
                        <a:t>Salah </a:t>
                      </a:r>
                      <a:r>
                        <a:rPr lang="en-US" sz="1800" dirty="0" err="1">
                          <a:effectLst/>
                        </a:rPr>
                        <a:t>menafsirkan</a:t>
                      </a:r>
                      <a:r>
                        <a:rPr lang="en-US" sz="1800" dirty="0">
                          <a:effectLst/>
                        </a:rPr>
                        <a:t> </a:t>
                      </a:r>
                      <a:r>
                        <a:rPr lang="en-US" sz="1800" dirty="0" err="1">
                          <a:effectLst/>
                        </a:rPr>
                        <a:t>hasil</a:t>
                      </a:r>
                      <a:r>
                        <a:rPr lang="en-US" sz="1800" dirty="0">
                          <a:effectLst/>
                        </a:rPr>
                        <a:t> </a:t>
                      </a:r>
                      <a:r>
                        <a:rPr lang="en-US" sz="1800" dirty="0" err="1">
                          <a:effectLst/>
                        </a:rPr>
                        <a:t>dari</a:t>
                      </a:r>
                      <a:r>
                        <a:rPr lang="en-US" sz="1800" dirty="0">
                          <a:effectLst/>
                        </a:rPr>
                        <a:t> </a:t>
                      </a:r>
                      <a:r>
                        <a:rPr lang="en-US" sz="1800" dirty="0" err="1">
                          <a:effectLst/>
                        </a:rPr>
                        <a:t>prosedur</a:t>
                      </a:r>
                      <a:r>
                        <a:rPr lang="en-US" sz="1800" dirty="0">
                          <a:effectLst/>
                        </a:rPr>
                        <a:t> audit</a:t>
                      </a:r>
                      <a:endParaRPr lang="en-US"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902385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BUTIR PERTIMBANGAN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3964623"/>
              </p:ext>
            </p:extLst>
          </p:nvPr>
        </p:nvGraphicFramePr>
        <p:xfrm>
          <a:off x="533401" y="1295400"/>
          <a:ext cx="8305799" cy="5187696"/>
        </p:xfrm>
        <a:graphic>
          <a:graphicData uri="http://schemas.openxmlformats.org/drawingml/2006/table">
            <a:tbl>
              <a:tblPr firstRow="1" firstCol="1" bandRow="1">
                <a:tableStyleId>{5C22544A-7EE6-4342-B048-85BDC9FD1C3A}</a:tableStyleId>
              </a:tblPr>
              <a:tblGrid>
                <a:gridCol w="8305799"/>
              </a:tblGrid>
              <a:tr h="76200">
                <a:tc>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000" dirty="0" err="1">
                          <a:effectLst/>
                        </a:rPr>
                        <a:t>Pisahkan</a:t>
                      </a:r>
                      <a:r>
                        <a:rPr lang="en-US" sz="2000" dirty="0">
                          <a:effectLst/>
                        </a:rPr>
                        <a:t> </a:t>
                      </a:r>
                      <a:r>
                        <a:rPr lang="en-US" sz="2000" dirty="0" err="1">
                          <a:effectLst/>
                        </a:rPr>
                        <a:t>risiko</a:t>
                      </a:r>
                      <a:r>
                        <a:rPr lang="en-US" sz="2000" dirty="0">
                          <a:effectLst/>
                        </a:rPr>
                        <a:t> </a:t>
                      </a:r>
                      <a:r>
                        <a:rPr lang="en-US" sz="2000" dirty="0" err="1">
                          <a:effectLst/>
                        </a:rPr>
                        <a:t>bisnis</a:t>
                      </a:r>
                      <a:r>
                        <a:rPr lang="en-US" sz="2000" dirty="0">
                          <a:effectLst/>
                        </a:rPr>
                        <a:t> </a:t>
                      </a:r>
                      <a:r>
                        <a:rPr lang="en-US" sz="2000" dirty="0" err="1">
                          <a:effectLst/>
                        </a:rPr>
                        <a:t>dan</a:t>
                      </a:r>
                      <a:r>
                        <a:rPr lang="en-US" sz="2000" dirty="0">
                          <a:effectLst/>
                        </a:rPr>
                        <a:t> </a:t>
                      </a:r>
                      <a:r>
                        <a:rPr lang="en-US" sz="2000" dirty="0" err="1">
                          <a:effectLst/>
                        </a:rPr>
                        <a:t>risiko</a:t>
                      </a:r>
                      <a:r>
                        <a:rPr lang="en-US" sz="2000" dirty="0">
                          <a:effectLst/>
                        </a:rPr>
                        <a:t> </a:t>
                      </a:r>
                      <a:r>
                        <a:rPr lang="en-US" sz="2000" dirty="0" err="1">
                          <a:effectLst/>
                        </a:rPr>
                        <a:t>kecurangan</a:t>
                      </a:r>
                      <a:endParaRPr lang="en-US" sz="1600" dirty="0">
                        <a:effectLst/>
                      </a:endParaRPr>
                    </a:p>
                    <a:p>
                      <a:pPr marL="0" marR="0">
                        <a:lnSpc>
                          <a:spcPct val="115000"/>
                        </a:lnSpc>
                        <a:spcBef>
                          <a:spcPts val="0"/>
                        </a:spcBef>
                        <a:spcAft>
                          <a:spcPts val="0"/>
                        </a:spcAft>
                      </a:pPr>
                      <a:r>
                        <a:rPr lang="en-US" sz="2000" dirty="0" err="1">
                          <a:effectLst/>
                        </a:rPr>
                        <a:t>Banyak</a:t>
                      </a:r>
                      <a:r>
                        <a:rPr lang="en-US" sz="2000" dirty="0">
                          <a:effectLst/>
                        </a:rPr>
                        <a:t> </a:t>
                      </a:r>
                      <a:r>
                        <a:rPr lang="en-US" sz="2000" dirty="0" err="1">
                          <a:effectLst/>
                        </a:rPr>
                        <a:t>risiko</a:t>
                      </a:r>
                      <a:r>
                        <a:rPr lang="en-US" sz="2000" dirty="0">
                          <a:effectLst/>
                        </a:rPr>
                        <a:t> </a:t>
                      </a:r>
                      <a:r>
                        <a:rPr lang="en-US" sz="2000" dirty="0" err="1">
                          <a:effectLst/>
                        </a:rPr>
                        <a:t>bawaan</a:t>
                      </a:r>
                      <a:r>
                        <a:rPr lang="en-US" sz="2000" dirty="0">
                          <a:effectLst/>
                        </a:rPr>
                        <a:t> ( inherent risk) </a:t>
                      </a:r>
                      <a:r>
                        <a:rPr lang="en-US" sz="2000" dirty="0" err="1">
                          <a:effectLst/>
                        </a:rPr>
                        <a:t>menyebabkan</a:t>
                      </a:r>
                      <a:r>
                        <a:rPr lang="en-US" sz="2000" dirty="0">
                          <a:effectLst/>
                        </a:rPr>
                        <a:t> </a:t>
                      </a:r>
                      <a:r>
                        <a:rPr lang="en-US" sz="2000" dirty="0" err="1">
                          <a:effectLst/>
                        </a:rPr>
                        <a:t>risiko</a:t>
                      </a:r>
                      <a:r>
                        <a:rPr lang="en-US" sz="2000" dirty="0">
                          <a:effectLst/>
                        </a:rPr>
                        <a:t> </a:t>
                      </a:r>
                      <a:r>
                        <a:rPr lang="en-US" sz="2000" dirty="0" err="1">
                          <a:effectLst/>
                        </a:rPr>
                        <a:t>bisnis</a:t>
                      </a:r>
                      <a:r>
                        <a:rPr lang="en-US" sz="2000" dirty="0">
                          <a:effectLst/>
                        </a:rPr>
                        <a:t> (business risks) </a:t>
                      </a:r>
                      <a:r>
                        <a:rPr lang="en-US" sz="2000" dirty="0" err="1">
                          <a:effectLst/>
                        </a:rPr>
                        <a:t>dan</a:t>
                      </a:r>
                      <a:r>
                        <a:rPr lang="en-US" sz="2000" dirty="0">
                          <a:effectLst/>
                        </a:rPr>
                        <a:t> </a:t>
                      </a:r>
                      <a:r>
                        <a:rPr lang="en-US" sz="2000" dirty="0" err="1">
                          <a:effectLst/>
                        </a:rPr>
                        <a:t>risiko</a:t>
                      </a:r>
                      <a:r>
                        <a:rPr lang="en-US" sz="2000" dirty="0">
                          <a:effectLst/>
                        </a:rPr>
                        <a:t> </a:t>
                      </a:r>
                      <a:r>
                        <a:rPr lang="en-US" sz="2000" dirty="0" err="1">
                          <a:effectLst/>
                        </a:rPr>
                        <a:t>kecurangan</a:t>
                      </a:r>
                      <a:endParaRPr lang="en-US" sz="1600" dirty="0">
                        <a:effectLst/>
                      </a:endParaRPr>
                    </a:p>
                    <a:p>
                      <a:pPr marL="0" marR="0">
                        <a:lnSpc>
                          <a:spcPct val="115000"/>
                        </a:lnSpc>
                        <a:spcBef>
                          <a:spcPts val="0"/>
                        </a:spcBef>
                        <a:spcAft>
                          <a:spcPts val="0"/>
                        </a:spcAft>
                      </a:pPr>
                      <a:r>
                        <a:rPr lang="en-US" sz="2000" dirty="0" err="1">
                          <a:effectLst/>
                        </a:rPr>
                        <a:t>Contoh</a:t>
                      </a:r>
                      <a:r>
                        <a:rPr lang="en-US" sz="2000" dirty="0">
                          <a:effectLst/>
                        </a:rPr>
                        <a:t> :</a:t>
                      </a:r>
                      <a:endParaRPr lang="en-US" sz="1600" dirty="0">
                        <a:effectLst/>
                      </a:endParaRPr>
                    </a:p>
                    <a:p>
                      <a:pPr marL="0" marR="0">
                        <a:lnSpc>
                          <a:spcPct val="115000"/>
                        </a:lnSpc>
                        <a:spcBef>
                          <a:spcPts val="0"/>
                        </a:spcBef>
                        <a:spcAft>
                          <a:spcPts val="0"/>
                        </a:spcAft>
                      </a:pPr>
                      <a:r>
                        <a:rPr lang="en-US" sz="2000" dirty="0" err="1">
                          <a:effectLst/>
                        </a:rPr>
                        <a:t>Sistem</a:t>
                      </a:r>
                      <a:r>
                        <a:rPr lang="en-US" sz="2000" dirty="0">
                          <a:effectLst/>
                        </a:rPr>
                        <a:t> </a:t>
                      </a:r>
                      <a:r>
                        <a:rPr lang="en-US" sz="2000" dirty="0" err="1">
                          <a:effectLst/>
                        </a:rPr>
                        <a:t>akuntansi</a:t>
                      </a:r>
                      <a:r>
                        <a:rPr lang="en-US" sz="2000" dirty="0">
                          <a:effectLst/>
                        </a:rPr>
                        <a:t> yang </a:t>
                      </a:r>
                      <a:r>
                        <a:rPr lang="en-US" sz="2000" dirty="0" err="1">
                          <a:effectLst/>
                        </a:rPr>
                        <a:t>baru</a:t>
                      </a:r>
                      <a:r>
                        <a:rPr lang="en-US" sz="2000" dirty="0">
                          <a:effectLst/>
                        </a:rPr>
                        <a:t> di </a:t>
                      </a:r>
                      <a:r>
                        <a:rPr lang="en-US" sz="2000" dirty="0" err="1">
                          <a:effectLst/>
                        </a:rPr>
                        <a:t>implementasi</a:t>
                      </a:r>
                      <a:r>
                        <a:rPr lang="en-US" sz="2000" dirty="0">
                          <a:effectLst/>
                        </a:rPr>
                        <a:t> </a:t>
                      </a:r>
                      <a:r>
                        <a:rPr lang="en-US" sz="2000" dirty="0" err="1">
                          <a:effectLst/>
                        </a:rPr>
                        <a:t>berpotensi</a:t>
                      </a:r>
                      <a:r>
                        <a:rPr lang="en-US" sz="2000" dirty="0">
                          <a:effectLst/>
                        </a:rPr>
                        <a:t> </a:t>
                      </a:r>
                      <a:r>
                        <a:rPr lang="en-US" sz="2000" dirty="0" err="1">
                          <a:effectLst/>
                        </a:rPr>
                        <a:t>membuat</a:t>
                      </a:r>
                      <a:r>
                        <a:rPr lang="en-US" sz="2000" dirty="0">
                          <a:effectLst/>
                        </a:rPr>
                        <a:t> </a:t>
                      </a:r>
                      <a:r>
                        <a:rPr lang="en-US" sz="2000" dirty="0" err="1">
                          <a:effectLst/>
                        </a:rPr>
                        <a:t>kesalahan</a:t>
                      </a:r>
                      <a:r>
                        <a:rPr lang="en-US" sz="2000" dirty="0">
                          <a:effectLst/>
                        </a:rPr>
                        <a:t>  ( </a:t>
                      </a:r>
                      <a:r>
                        <a:rPr lang="en-US" sz="2000" dirty="0" err="1">
                          <a:effectLst/>
                        </a:rPr>
                        <a:t>ini</a:t>
                      </a:r>
                      <a:r>
                        <a:rPr lang="en-US" sz="2000" dirty="0">
                          <a:effectLst/>
                        </a:rPr>
                        <a:t> </a:t>
                      </a:r>
                      <a:r>
                        <a:rPr lang="en-US" sz="2000" dirty="0" err="1">
                          <a:effectLst/>
                        </a:rPr>
                        <a:t>adalah</a:t>
                      </a:r>
                      <a:r>
                        <a:rPr lang="en-US" sz="2000" dirty="0">
                          <a:effectLst/>
                        </a:rPr>
                        <a:t> </a:t>
                      </a:r>
                      <a:r>
                        <a:rPr lang="en-US" sz="2000" dirty="0" err="1">
                          <a:effectLst/>
                        </a:rPr>
                        <a:t>risiko</a:t>
                      </a:r>
                      <a:r>
                        <a:rPr lang="en-US" sz="2000" dirty="0">
                          <a:effectLst/>
                        </a:rPr>
                        <a:t> </a:t>
                      </a:r>
                      <a:r>
                        <a:rPr lang="en-US" sz="2000" dirty="0" err="1">
                          <a:effectLst/>
                        </a:rPr>
                        <a:t>bisnis</a:t>
                      </a:r>
                      <a:r>
                        <a:rPr lang="en-US" sz="2000" dirty="0">
                          <a:effectLst/>
                        </a:rPr>
                        <a:t>), </a:t>
                      </a:r>
                      <a:r>
                        <a:rPr lang="en-US" sz="2000" dirty="0" err="1">
                          <a:effectLst/>
                        </a:rPr>
                        <a:t>tetapi</a:t>
                      </a:r>
                      <a:r>
                        <a:rPr lang="en-US" sz="2000" dirty="0">
                          <a:effectLst/>
                        </a:rPr>
                        <a:t> </a:t>
                      </a:r>
                      <a:r>
                        <a:rPr lang="en-US" sz="2000" dirty="0" err="1">
                          <a:effectLst/>
                        </a:rPr>
                        <a:t>bisa</a:t>
                      </a:r>
                      <a:r>
                        <a:rPr lang="en-US" sz="2000" dirty="0">
                          <a:effectLst/>
                        </a:rPr>
                        <a:t> </a:t>
                      </a:r>
                      <a:r>
                        <a:rPr lang="en-US" sz="2000" dirty="0" err="1">
                          <a:effectLst/>
                        </a:rPr>
                        <a:t>juga</a:t>
                      </a:r>
                      <a:r>
                        <a:rPr lang="en-US" sz="2000" dirty="0">
                          <a:effectLst/>
                        </a:rPr>
                        <a:t> </a:t>
                      </a:r>
                      <a:r>
                        <a:rPr lang="en-US" sz="2000" dirty="0" err="1">
                          <a:effectLst/>
                        </a:rPr>
                        <a:t>menjadi</a:t>
                      </a:r>
                      <a:r>
                        <a:rPr lang="en-US" sz="2000" dirty="0">
                          <a:effectLst/>
                        </a:rPr>
                        <a:t> </a:t>
                      </a:r>
                      <a:r>
                        <a:rPr lang="en-US" sz="2000" dirty="0" err="1">
                          <a:effectLst/>
                        </a:rPr>
                        <a:t>peluang</a:t>
                      </a:r>
                      <a:r>
                        <a:rPr lang="en-US" sz="2000" dirty="0">
                          <a:effectLst/>
                        </a:rPr>
                        <a:t> </a:t>
                      </a:r>
                      <a:r>
                        <a:rPr lang="en-US" sz="2000" dirty="0" err="1">
                          <a:effectLst/>
                        </a:rPr>
                        <a:t>untuk</a:t>
                      </a:r>
                      <a:r>
                        <a:rPr lang="en-US" sz="2000" dirty="0">
                          <a:effectLst/>
                        </a:rPr>
                        <a:t> </a:t>
                      </a:r>
                      <a:r>
                        <a:rPr lang="en-US" sz="2000" dirty="0" err="1">
                          <a:effectLst/>
                        </a:rPr>
                        <a:t>memanipulasi</a:t>
                      </a:r>
                      <a:r>
                        <a:rPr lang="en-US" sz="2000" dirty="0">
                          <a:effectLst/>
                        </a:rPr>
                        <a:t> </a:t>
                      </a:r>
                      <a:r>
                        <a:rPr lang="en-US" sz="2000" dirty="0" err="1">
                          <a:effectLst/>
                        </a:rPr>
                        <a:t>laporan</a:t>
                      </a:r>
                      <a:r>
                        <a:rPr lang="en-US" sz="2000" dirty="0">
                          <a:effectLst/>
                        </a:rPr>
                        <a:t> </a:t>
                      </a:r>
                      <a:r>
                        <a:rPr lang="en-US" sz="2000" dirty="0" err="1">
                          <a:effectLst/>
                        </a:rPr>
                        <a:t>keuangan</a:t>
                      </a:r>
                      <a:r>
                        <a:rPr lang="en-US" sz="2000" dirty="0">
                          <a:effectLst/>
                        </a:rPr>
                        <a:t> </a:t>
                      </a:r>
                      <a:r>
                        <a:rPr lang="en-US" sz="2000" dirty="0" err="1">
                          <a:effectLst/>
                        </a:rPr>
                        <a:t>atau</a:t>
                      </a:r>
                      <a:r>
                        <a:rPr lang="en-US" sz="2000" dirty="0">
                          <a:effectLst/>
                        </a:rPr>
                        <a:t> </a:t>
                      </a:r>
                      <a:r>
                        <a:rPr lang="en-US" sz="2000" dirty="0" err="1">
                          <a:effectLst/>
                        </a:rPr>
                        <a:t>mencuri</a:t>
                      </a:r>
                      <a:r>
                        <a:rPr lang="en-US" sz="2000" dirty="0">
                          <a:effectLst/>
                        </a:rPr>
                        <a:t> </a:t>
                      </a:r>
                      <a:r>
                        <a:rPr lang="en-US" sz="2000" dirty="0" err="1">
                          <a:effectLst/>
                        </a:rPr>
                        <a:t>dana</a:t>
                      </a:r>
                      <a:r>
                        <a:rPr lang="en-US" sz="2000" dirty="0">
                          <a:effectLst/>
                        </a:rPr>
                        <a:t>/</a:t>
                      </a:r>
                      <a:r>
                        <a:rPr lang="en-US" sz="2000" dirty="0" err="1">
                          <a:effectLst/>
                        </a:rPr>
                        <a:t>uang</a:t>
                      </a:r>
                      <a:r>
                        <a:rPr lang="en-US" sz="2000" dirty="0">
                          <a:effectLst/>
                        </a:rPr>
                        <a:t> </a:t>
                      </a:r>
                      <a:r>
                        <a:rPr lang="en-US" sz="2000" dirty="0" err="1">
                          <a:effectLst/>
                        </a:rPr>
                        <a:t>entitas</a:t>
                      </a:r>
                      <a:r>
                        <a:rPr lang="en-US" sz="2000" dirty="0">
                          <a:effectLst/>
                        </a:rPr>
                        <a:t> ( </a:t>
                      </a:r>
                      <a:r>
                        <a:rPr lang="en-US" sz="2000" dirty="0" err="1">
                          <a:effectLst/>
                        </a:rPr>
                        <a:t>ini</a:t>
                      </a:r>
                      <a:r>
                        <a:rPr lang="en-US" sz="2000" dirty="0">
                          <a:effectLst/>
                        </a:rPr>
                        <a:t> </a:t>
                      </a:r>
                      <a:r>
                        <a:rPr lang="en-US" sz="2000" dirty="0" err="1">
                          <a:effectLst/>
                        </a:rPr>
                        <a:t>adalah</a:t>
                      </a:r>
                      <a:r>
                        <a:rPr lang="en-US" sz="2000" dirty="0">
                          <a:effectLst/>
                        </a:rPr>
                        <a:t> </a:t>
                      </a:r>
                      <a:r>
                        <a:rPr lang="en-US" sz="2000" dirty="0" err="1">
                          <a:effectLst/>
                        </a:rPr>
                        <a:t>risiko</a:t>
                      </a:r>
                      <a:r>
                        <a:rPr lang="en-US" sz="2000" dirty="0">
                          <a:effectLst/>
                        </a:rPr>
                        <a:t> </a:t>
                      </a:r>
                      <a:r>
                        <a:rPr lang="en-US" sz="2000" dirty="0" err="1">
                          <a:effectLst/>
                        </a:rPr>
                        <a:t>kecurangan</a:t>
                      </a:r>
                      <a:r>
                        <a:rPr lang="en-US" sz="2000" dirty="0">
                          <a:effectLst/>
                        </a:rPr>
                        <a:t>)</a:t>
                      </a:r>
                      <a:endParaRPr lang="en-US" sz="1600" dirty="0">
                        <a:effectLst/>
                      </a:endParaRPr>
                    </a:p>
                    <a:p>
                      <a:pPr marL="0" marR="0">
                        <a:lnSpc>
                          <a:spcPct val="115000"/>
                        </a:lnSpc>
                        <a:spcBef>
                          <a:spcPts val="0"/>
                        </a:spcBef>
                        <a:spcAft>
                          <a:spcPts val="0"/>
                        </a:spcAft>
                      </a:pPr>
                      <a:r>
                        <a:rPr lang="en-US" sz="2000" dirty="0">
                          <a:effectLst/>
                        </a:rPr>
                        <a:t> </a:t>
                      </a:r>
                      <a:endParaRPr lang="en-US" sz="1600" dirty="0">
                        <a:effectLst/>
                      </a:endParaRPr>
                    </a:p>
                    <a:p>
                      <a:pPr marL="0" marR="0">
                        <a:lnSpc>
                          <a:spcPct val="115000"/>
                        </a:lnSpc>
                        <a:spcBef>
                          <a:spcPts val="0"/>
                        </a:spcBef>
                        <a:spcAft>
                          <a:spcPts val="0"/>
                        </a:spcAft>
                      </a:pPr>
                      <a:r>
                        <a:rPr lang="en-US" sz="2000" dirty="0" err="1">
                          <a:effectLst/>
                        </a:rPr>
                        <a:t>Karena</a:t>
                      </a:r>
                      <a:r>
                        <a:rPr lang="en-US" sz="2000" dirty="0">
                          <a:effectLst/>
                        </a:rPr>
                        <a:t> </a:t>
                      </a:r>
                      <a:r>
                        <a:rPr lang="en-US" sz="2000" dirty="0" err="1">
                          <a:effectLst/>
                        </a:rPr>
                        <a:t>itu</a:t>
                      </a:r>
                      <a:r>
                        <a:rPr lang="en-US" sz="2000" dirty="0">
                          <a:effectLst/>
                        </a:rPr>
                        <a:t>, </a:t>
                      </a:r>
                      <a:r>
                        <a:rPr lang="en-US" sz="2000" dirty="0" err="1">
                          <a:effectLst/>
                        </a:rPr>
                        <a:t>ketika</a:t>
                      </a:r>
                      <a:r>
                        <a:rPr lang="en-US" sz="2000" dirty="0">
                          <a:effectLst/>
                        </a:rPr>
                        <a:t> </a:t>
                      </a:r>
                      <a:r>
                        <a:rPr lang="en-US" sz="2000" dirty="0" err="1">
                          <a:effectLst/>
                        </a:rPr>
                        <a:t>mengidentifikasi</a:t>
                      </a:r>
                      <a:r>
                        <a:rPr lang="en-US" sz="2000" dirty="0">
                          <a:effectLst/>
                        </a:rPr>
                        <a:t> </a:t>
                      </a:r>
                      <a:r>
                        <a:rPr lang="en-US" sz="2000" dirty="0" err="1">
                          <a:effectLst/>
                        </a:rPr>
                        <a:t>risiko</a:t>
                      </a:r>
                      <a:r>
                        <a:rPr lang="en-US" sz="2000" dirty="0">
                          <a:effectLst/>
                        </a:rPr>
                        <a:t> </a:t>
                      </a:r>
                      <a:r>
                        <a:rPr lang="en-US" sz="2000" dirty="0" err="1">
                          <a:effectLst/>
                        </a:rPr>
                        <a:t>bisnis</a:t>
                      </a:r>
                      <a:r>
                        <a:rPr lang="en-US" sz="2000" dirty="0">
                          <a:effectLst/>
                        </a:rPr>
                        <a:t>, </a:t>
                      </a:r>
                      <a:r>
                        <a:rPr lang="en-US" sz="2000" dirty="0" err="1">
                          <a:effectLst/>
                        </a:rPr>
                        <a:t>selalu</a:t>
                      </a:r>
                      <a:r>
                        <a:rPr lang="en-US" sz="2000" dirty="0">
                          <a:effectLst/>
                        </a:rPr>
                        <a:t> </a:t>
                      </a:r>
                      <a:r>
                        <a:rPr lang="en-US" sz="2000" dirty="0" err="1">
                          <a:effectLst/>
                        </a:rPr>
                        <a:t>pertimbangkan</a:t>
                      </a:r>
                      <a:r>
                        <a:rPr lang="en-US" sz="2000" dirty="0">
                          <a:effectLst/>
                        </a:rPr>
                        <a:t> </a:t>
                      </a:r>
                      <a:r>
                        <a:rPr lang="en-US" sz="2000" dirty="0" err="1">
                          <a:effectLst/>
                        </a:rPr>
                        <a:t>apakah</a:t>
                      </a:r>
                      <a:r>
                        <a:rPr lang="en-US" sz="2000" dirty="0">
                          <a:effectLst/>
                        </a:rPr>
                        <a:t> </a:t>
                      </a:r>
                      <a:r>
                        <a:rPr lang="en-US" sz="2000" dirty="0" err="1">
                          <a:effectLst/>
                        </a:rPr>
                        <a:t>situasi</a:t>
                      </a:r>
                      <a:r>
                        <a:rPr lang="en-US" sz="2000" dirty="0">
                          <a:effectLst/>
                        </a:rPr>
                        <a:t> </a:t>
                      </a:r>
                      <a:r>
                        <a:rPr lang="en-US" sz="2000" dirty="0" err="1">
                          <a:effectLst/>
                        </a:rPr>
                        <a:t>itu</a:t>
                      </a:r>
                      <a:r>
                        <a:rPr lang="en-US" sz="2000" dirty="0">
                          <a:effectLst/>
                        </a:rPr>
                        <a:t> </a:t>
                      </a:r>
                      <a:r>
                        <a:rPr lang="en-US" sz="2000" dirty="0" err="1">
                          <a:effectLst/>
                        </a:rPr>
                        <a:t>membuka</a:t>
                      </a:r>
                      <a:r>
                        <a:rPr lang="en-US" sz="2000" dirty="0">
                          <a:effectLst/>
                        </a:rPr>
                        <a:t> </a:t>
                      </a:r>
                      <a:r>
                        <a:rPr lang="en-US" sz="2000" dirty="0" err="1">
                          <a:effectLst/>
                        </a:rPr>
                        <a:t>peluang</a:t>
                      </a:r>
                      <a:r>
                        <a:rPr lang="en-US" sz="2000" dirty="0">
                          <a:effectLst/>
                        </a:rPr>
                        <a:t> </a:t>
                      </a:r>
                      <a:r>
                        <a:rPr lang="en-US" sz="2000" dirty="0" err="1">
                          <a:effectLst/>
                        </a:rPr>
                        <a:t>untuk</a:t>
                      </a:r>
                      <a:r>
                        <a:rPr lang="en-US" sz="2000" dirty="0">
                          <a:effectLst/>
                        </a:rPr>
                        <a:t> </a:t>
                      </a:r>
                      <a:r>
                        <a:rPr lang="en-US" sz="2000" dirty="0" err="1">
                          <a:effectLst/>
                        </a:rPr>
                        <a:t>risiko</a:t>
                      </a:r>
                      <a:r>
                        <a:rPr lang="en-US" sz="2000" dirty="0">
                          <a:effectLst/>
                        </a:rPr>
                        <a:t> </a:t>
                      </a:r>
                      <a:r>
                        <a:rPr lang="en-US" sz="2000" dirty="0" err="1">
                          <a:effectLst/>
                        </a:rPr>
                        <a:t>kecurangan</a:t>
                      </a:r>
                      <a:r>
                        <a:rPr lang="en-US" sz="2000" dirty="0">
                          <a:effectLst/>
                        </a:rPr>
                        <a:t>. </a:t>
                      </a:r>
                      <a:r>
                        <a:rPr lang="en-US" sz="2000" dirty="0" err="1">
                          <a:effectLst/>
                        </a:rPr>
                        <a:t>Jika</a:t>
                      </a:r>
                      <a:r>
                        <a:rPr lang="en-US" sz="2000" dirty="0">
                          <a:effectLst/>
                        </a:rPr>
                        <a:t> </a:t>
                      </a:r>
                      <a:r>
                        <a:rPr lang="en-US" sz="2000" dirty="0" err="1">
                          <a:effectLst/>
                        </a:rPr>
                        <a:t>demikian</a:t>
                      </a:r>
                      <a:r>
                        <a:rPr lang="en-US" sz="2000" dirty="0">
                          <a:effectLst/>
                        </a:rPr>
                        <a:t> </a:t>
                      </a:r>
                      <a:r>
                        <a:rPr lang="en-US" sz="2000" dirty="0" err="1">
                          <a:effectLst/>
                        </a:rPr>
                        <a:t>halnya</a:t>
                      </a:r>
                      <a:r>
                        <a:rPr lang="en-US" sz="2000" dirty="0">
                          <a:effectLst/>
                        </a:rPr>
                        <a:t> </a:t>
                      </a:r>
                      <a:r>
                        <a:rPr lang="en-US" sz="2000" dirty="0" err="1">
                          <a:effectLst/>
                        </a:rPr>
                        <a:t>catat</a:t>
                      </a:r>
                      <a:r>
                        <a:rPr lang="en-US" sz="2000" dirty="0">
                          <a:effectLst/>
                        </a:rPr>
                        <a:t> </a:t>
                      </a:r>
                      <a:r>
                        <a:rPr lang="en-US" sz="2000" dirty="0" err="1">
                          <a:effectLst/>
                        </a:rPr>
                        <a:t>dan</a:t>
                      </a:r>
                      <a:r>
                        <a:rPr lang="en-US" sz="2000" dirty="0">
                          <a:effectLst/>
                        </a:rPr>
                        <a:t> </a:t>
                      </a:r>
                      <a:r>
                        <a:rPr lang="en-US" sz="2000" dirty="0" err="1">
                          <a:effectLst/>
                        </a:rPr>
                        <a:t>nilai</a:t>
                      </a:r>
                      <a:r>
                        <a:rPr lang="en-US" sz="2000" dirty="0">
                          <a:effectLst/>
                        </a:rPr>
                        <a:t> </a:t>
                      </a:r>
                      <a:r>
                        <a:rPr lang="en-US" sz="2000" dirty="0" err="1">
                          <a:effectLst/>
                        </a:rPr>
                        <a:t>risiko</a:t>
                      </a:r>
                      <a:r>
                        <a:rPr lang="en-US" sz="2000" dirty="0">
                          <a:effectLst/>
                        </a:rPr>
                        <a:t> </a:t>
                      </a:r>
                      <a:r>
                        <a:rPr lang="en-US" sz="2000" dirty="0" err="1">
                          <a:effectLst/>
                        </a:rPr>
                        <a:t>kecurangan</a:t>
                      </a:r>
                      <a:r>
                        <a:rPr lang="en-US" sz="2000" dirty="0">
                          <a:effectLst/>
                        </a:rPr>
                        <a:t> </a:t>
                      </a:r>
                      <a:r>
                        <a:rPr lang="en-US" sz="2000" dirty="0" err="1">
                          <a:effectLst/>
                        </a:rPr>
                        <a:t>secar</a:t>
                      </a:r>
                      <a:r>
                        <a:rPr lang="en-US" sz="2000" dirty="0">
                          <a:effectLst/>
                        </a:rPr>
                        <a:t> </a:t>
                      </a:r>
                      <a:r>
                        <a:rPr lang="en-US" sz="2000" dirty="0" err="1">
                          <a:effectLst/>
                        </a:rPr>
                        <a:t>terpisah</a:t>
                      </a:r>
                      <a:r>
                        <a:rPr lang="en-US" sz="2000" dirty="0">
                          <a:effectLst/>
                        </a:rPr>
                        <a:t> </a:t>
                      </a:r>
                      <a:r>
                        <a:rPr lang="en-US" sz="2000" dirty="0" err="1">
                          <a:effectLst/>
                        </a:rPr>
                        <a:t>dri</a:t>
                      </a:r>
                      <a:r>
                        <a:rPr lang="en-US" sz="2000" dirty="0">
                          <a:effectLst/>
                        </a:rPr>
                        <a:t> </a:t>
                      </a:r>
                      <a:r>
                        <a:rPr lang="en-US" sz="2000" dirty="0" err="1">
                          <a:effectLst/>
                        </a:rPr>
                        <a:t>risiko</a:t>
                      </a:r>
                      <a:r>
                        <a:rPr lang="en-US" sz="2000" dirty="0">
                          <a:effectLst/>
                        </a:rPr>
                        <a:t> </a:t>
                      </a:r>
                      <a:r>
                        <a:rPr lang="en-US" sz="2000" dirty="0" err="1">
                          <a:effectLst/>
                        </a:rPr>
                        <a:t>bisnis</a:t>
                      </a:r>
                      <a:r>
                        <a:rPr lang="en-US" sz="2000" dirty="0">
                          <a:effectLst/>
                        </a:rPr>
                        <a:t>. </a:t>
                      </a:r>
                      <a:r>
                        <a:rPr lang="en-US" sz="2000" dirty="0" err="1">
                          <a:effectLst/>
                        </a:rPr>
                        <a:t>Kalau</a:t>
                      </a:r>
                      <a:r>
                        <a:rPr lang="en-US" sz="2000" dirty="0">
                          <a:effectLst/>
                        </a:rPr>
                        <a:t> </a:t>
                      </a:r>
                      <a:r>
                        <a:rPr lang="en-US" sz="2000" dirty="0" err="1">
                          <a:effectLst/>
                        </a:rPr>
                        <a:t>tidak</a:t>
                      </a:r>
                      <a:r>
                        <a:rPr lang="en-US" sz="2000" dirty="0">
                          <a:effectLst/>
                        </a:rPr>
                        <a:t>, </a:t>
                      </a:r>
                      <a:r>
                        <a:rPr lang="en-US" sz="2000" dirty="0" err="1">
                          <a:effectLst/>
                        </a:rPr>
                        <a:t>ada</a:t>
                      </a:r>
                      <a:r>
                        <a:rPr lang="en-US" sz="2000" dirty="0">
                          <a:effectLst/>
                        </a:rPr>
                        <a:t> </a:t>
                      </a:r>
                      <a:r>
                        <a:rPr lang="en-US" sz="2000" dirty="0" err="1">
                          <a:effectLst/>
                        </a:rPr>
                        <a:t>kemungkinan</a:t>
                      </a:r>
                      <a:r>
                        <a:rPr lang="en-US" sz="2000" dirty="0">
                          <a:effectLst/>
                        </a:rPr>
                        <a:t> </a:t>
                      </a:r>
                      <a:r>
                        <a:rPr lang="en-US" sz="2000" dirty="0" err="1">
                          <a:effectLst/>
                        </a:rPr>
                        <a:t>tanggapan</a:t>
                      </a:r>
                      <a:r>
                        <a:rPr lang="en-US" sz="2000" dirty="0">
                          <a:effectLst/>
                        </a:rPr>
                        <a:t> </a:t>
                      </a:r>
                      <a:r>
                        <a:rPr lang="en-US" sz="2000" dirty="0" err="1">
                          <a:effectLst/>
                        </a:rPr>
                        <a:t>auditnya</a:t>
                      </a:r>
                      <a:r>
                        <a:rPr lang="en-US" sz="2000" dirty="0">
                          <a:effectLst/>
                        </a:rPr>
                        <a:t> </a:t>
                      </a:r>
                      <a:r>
                        <a:rPr lang="en-US" sz="2000" dirty="0" err="1">
                          <a:effectLst/>
                        </a:rPr>
                        <a:t>hanyalah</a:t>
                      </a:r>
                      <a:r>
                        <a:rPr lang="en-US" sz="2000" dirty="0">
                          <a:effectLst/>
                        </a:rPr>
                        <a:t> </a:t>
                      </a:r>
                      <a:r>
                        <a:rPr lang="en-US" sz="2000" dirty="0" err="1">
                          <a:effectLst/>
                        </a:rPr>
                        <a:t>menangani</a:t>
                      </a:r>
                      <a:r>
                        <a:rPr lang="en-US" sz="2000" dirty="0">
                          <a:effectLst/>
                        </a:rPr>
                        <a:t> </a:t>
                      </a:r>
                      <a:r>
                        <a:rPr lang="en-US" sz="2000" dirty="0" err="1">
                          <a:effectLst/>
                        </a:rPr>
                        <a:t>unsur</a:t>
                      </a:r>
                      <a:r>
                        <a:rPr lang="en-US" sz="2000" dirty="0">
                          <a:effectLst/>
                        </a:rPr>
                        <a:t> </a:t>
                      </a:r>
                      <a:r>
                        <a:rPr lang="en-US" sz="2000" dirty="0" err="1">
                          <a:effectLst/>
                        </a:rPr>
                        <a:t>risiko</a:t>
                      </a:r>
                      <a:r>
                        <a:rPr lang="en-US" sz="2000" dirty="0">
                          <a:effectLst/>
                        </a:rPr>
                        <a:t> </a:t>
                      </a:r>
                      <a:r>
                        <a:rPr lang="en-US" sz="2000" dirty="0" err="1">
                          <a:effectLst/>
                        </a:rPr>
                        <a:t>bisnis</a:t>
                      </a:r>
                      <a:r>
                        <a:rPr lang="en-US" sz="2000" dirty="0">
                          <a:effectLst/>
                        </a:rPr>
                        <a:t> </a:t>
                      </a:r>
                      <a:r>
                        <a:rPr lang="en-US" sz="2000" dirty="0" err="1">
                          <a:effectLst/>
                        </a:rPr>
                        <a:t>dan</a:t>
                      </a:r>
                      <a:r>
                        <a:rPr lang="en-US" sz="2000" dirty="0">
                          <a:effectLst/>
                        </a:rPr>
                        <a:t> </a:t>
                      </a:r>
                      <a:r>
                        <a:rPr lang="en-US" sz="2000" dirty="0" err="1">
                          <a:effectLst/>
                        </a:rPr>
                        <a:t>mengabaikan</a:t>
                      </a:r>
                      <a:r>
                        <a:rPr lang="en-US" sz="2000" dirty="0">
                          <a:effectLst/>
                        </a:rPr>
                        <a:t> </a:t>
                      </a:r>
                      <a:r>
                        <a:rPr lang="en-US" sz="2000" dirty="0" err="1">
                          <a:effectLst/>
                        </a:rPr>
                        <a:t>risiko</a:t>
                      </a:r>
                      <a:r>
                        <a:rPr lang="en-US" sz="2000" dirty="0">
                          <a:effectLst/>
                        </a:rPr>
                        <a:t> </a:t>
                      </a:r>
                      <a:r>
                        <a:rPr lang="en-US" sz="2000" dirty="0" err="1">
                          <a:effectLst/>
                        </a:rPr>
                        <a:t>kecurangan</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1844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AUDIT BERBASIS RISIKO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0718715"/>
              </p:ext>
            </p:extLst>
          </p:nvPr>
        </p:nvGraphicFramePr>
        <p:xfrm>
          <a:off x="381000" y="1584802"/>
          <a:ext cx="8458200" cy="5047488"/>
        </p:xfrm>
        <a:graphic>
          <a:graphicData uri="http://schemas.openxmlformats.org/drawingml/2006/table">
            <a:tbl>
              <a:tblPr firstRow="1" firstCol="1" bandRow="1">
                <a:tableStyleId>{5C22544A-7EE6-4342-B048-85BDC9FD1C3A}</a:tableStyleId>
              </a:tblPr>
              <a:tblGrid>
                <a:gridCol w="914400"/>
                <a:gridCol w="2438400"/>
                <a:gridCol w="2941296"/>
                <a:gridCol w="2164104"/>
              </a:tblGrid>
              <a:tr h="226298">
                <a:tc>
                  <a:txBody>
                    <a:bodyPr/>
                    <a:lstStyle/>
                    <a:p>
                      <a:pPr marL="0" marR="0">
                        <a:lnSpc>
                          <a:spcPct val="115000"/>
                        </a:lnSpc>
                        <a:spcBef>
                          <a:spcPts val="0"/>
                        </a:spcBef>
                        <a:spcAft>
                          <a:spcPts val="0"/>
                        </a:spcAft>
                      </a:pPr>
                      <a:r>
                        <a:rPr lang="en-US" sz="2400" dirty="0">
                          <a:effectLst/>
                        </a:rPr>
                        <a:t>ALINEA</a:t>
                      </a:r>
                      <a:endParaRPr lang="en-US" sz="1600" dirty="0">
                        <a:effectLst/>
                        <a:latin typeface="Calibri"/>
                        <a:ea typeface="Calibri"/>
                        <a:cs typeface="Times New Roman"/>
                      </a:endParaRPr>
                    </a:p>
                  </a:txBody>
                  <a:tcPr marL="63251" marR="63251" marT="0" marB="0"/>
                </a:tc>
                <a:tc>
                  <a:txBody>
                    <a:bodyPr/>
                    <a:lstStyle/>
                    <a:p>
                      <a:pPr marL="0" marR="0" algn="ctr">
                        <a:lnSpc>
                          <a:spcPct val="115000"/>
                        </a:lnSpc>
                        <a:spcBef>
                          <a:spcPts val="0"/>
                        </a:spcBef>
                        <a:spcAft>
                          <a:spcPts val="0"/>
                        </a:spcAft>
                      </a:pPr>
                      <a:r>
                        <a:rPr lang="en-US" sz="2400">
                          <a:effectLst/>
                        </a:rPr>
                        <a:t>POKOK BAHASAN</a:t>
                      </a:r>
                      <a:endParaRPr lang="en-US" sz="1600">
                        <a:effectLst/>
                        <a:latin typeface="Calibri"/>
                        <a:ea typeface="Calibri"/>
                        <a:cs typeface="Times New Roman"/>
                      </a:endParaRPr>
                    </a:p>
                  </a:txBody>
                  <a:tcPr marL="63251" marR="63251" marT="0" marB="0"/>
                </a:tc>
                <a:tc>
                  <a:txBody>
                    <a:bodyPr/>
                    <a:lstStyle/>
                    <a:p>
                      <a:pPr marL="0" marR="0" algn="ctr">
                        <a:lnSpc>
                          <a:spcPct val="115000"/>
                        </a:lnSpc>
                        <a:spcBef>
                          <a:spcPts val="0"/>
                        </a:spcBef>
                        <a:spcAft>
                          <a:spcPts val="0"/>
                        </a:spcAft>
                      </a:pPr>
                      <a:r>
                        <a:rPr lang="en-US" sz="2400">
                          <a:effectLst/>
                        </a:rPr>
                        <a:t>TERJEMAHAN</a:t>
                      </a:r>
                      <a:endParaRPr lang="en-US" sz="1600">
                        <a:effectLst/>
                        <a:latin typeface="Calibri"/>
                        <a:ea typeface="Calibri"/>
                        <a:cs typeface="Times New Roman"/>
                      </a:endParaRPr>
                    </a:p>
                  </a:txBody>
                  <a:tcPr marL="63251" marR="63251" marT="0" marB="0"/>
                </a:tc>
                <a:tc>
                  <a:txBody>
                    <a:bodyPr/>
                    <a:lstStyle/>
                    <a:p>
                      <a:pPr marL="0" marR="0">
                        <a:lnSpc>
                          <a:spcPct val="115000"/>
                        </a:lnSpc>
                        <a:spcBef>
                          <a:spcPts val="0"/>
                        </a:spcBef>
                        <a:spcAft>
                          <a:spcPts val="1000"/>
                        </a:spcAft>
                      </a:pPr>
                      <a:r>
                        <a:rPr lang="en-US" sz="1000">
                          <a:effectLst/>
                        </a:rPr>
                        <a:t> </a:t>
                      </a:r>
                      <a:endParaRPr lang="en-US" sz="1000">
                        <a:effectLst/>
                        <a:latin typeface="Calibri"/>
                        <a:ea typeface="Calibri"/>
                        <a:cs typeface="Times New Roman"/>
                      </a:endParaRPr>
                    </a:p>
                  </a:txBody>
                  <a:tcPr marL="0" marR="0" marT="0" marB="0" anchor="ctr"/>
                </a:tc>
              </a:tr>
              <a:tr h="930560">
                <a:tc>
                  <a:txBody>
                    <a:bodyPr/>
                    <a:lstStyle/>
                    <a:p>
                      <a:pPr marL="0" marR="0">
                        <a:lnSpc>
                          <a:spcPct val="115000"/>
                        </a:lnSpc>
                        <a:spcBef>
                          <a:spcPts val="0"/>
                        </a:spcBef>
                        <a:spcAft>
                          <a:spcPts val="0"/>
                        </a:spcAft>
                      </a:pPr>
                      <a:r>
                        <a:rPr lang="en-US" sz="2400" dirty="0">
                          <a:effectLst/>
                        </a:rPr>
                        <a:t>200.15</a:t>
                      </a:r>
                      <a:endParaRPr lang="en-US" sz="1600" dirty="0">
                        <a:effectLst/>
                        <a:latin typeface="Calibri"/>
                        <a:ea typeface="Calibri"/>
                        <a:cs typeface="Times New Roman"/>
                      </a:endParaRPr>
                    </a:p>
                  </a:txBody>
                  <a:tcPr marL="63251" marR="63251" marT="0" marB="0"/>
                </a:tc>
                <a:tc>
                  <a:txBody>
                    <a:bodyPr/>
                    <a:lstStyle/>
                    <a:p>
                      <a:pPr marL="0" marR="0">
                        <a:lnSpc>
                          <a:spcPct val="115000"/>
                        </a:lnSpc>
                        <a:spcBef>
                          <a:spcPts val="0"/>
                        </a:spcBef>
                        <a:spcAft>
                          <a:spcPts val="0"/>
                        </a:spcAft>
                      </a:pPr>
                      <a:r>
                        <a:rPr lang="en-US" sz="2400" dirty="0" err="1">
                          <a:effectLst/>
                        </a:rPr>
                        <a:t>Skeptisisme</a:t>
                      </a:r>
                      <a:r>
                        <a:rPr lang="en-US" sz="2400" dirty="0">
                          <a:effectLst/>
                        </a:rPr>
                        <a:t> professional</a:t>
                      </a:r>
                      <a:endParaRPr lang="en-US" sz="1600" dirty="0">
                        <a:effectLst/>
                        <a:latin typeface="Calibri"/>
                        <a:ea typeface="Calibri"/>
                        <a:cs typeface="Times New Roman"/>
                      </a:endParaRPr>
                    </a:p>
                  </a:txBody>
                  <a:tcPr marL="63251" marR="63251" marT="0" marB="0"/>
                </a:tc>
                <a:tc gridSpan="2">
                  <a:txBody>
                    <a:bodyPr/>
                    <a:lstStyle/>
                    <a:p>
                      <a:pPr marL="0" marR="0">
                        <a:lnSpc>
                          <a:spcPct val="115000"/>
                        </a:lnSpc>
                        <a:spcBef>
                          <a:spcPts val="0"/>
                        </a:spcBef>
                        <a:spcAft>
                          <a:spcPts val="0"/>
                        </a:spcAft>
                      </a:pPr>
                      <a:r>
                        <a:rPr lang="en-US" sz="2400">
                          <a:effectLst/>
                        </a:rPr>
                        <a:t>Auditor wajib melaksanakan audit dengan skeptisisme profsional dengan menyadari bahwa mungkin ada situasi yang menyebabkan  laporan keuangan disalahsajikan secara material (lihat alinea A18-A22)</a:t>
                      </a:r>
                      <a:endParaRPr lang="en-US" sz="1600">
                        <a:effectLst/>
                        <a:latin typeface="Calibri"/>
                        <a:ea typeface="Calibri"/>
                        <a:cs typeface="Times New Roman"/>
                      </a:endParaRPr>
                    </a:p>
                  </a:txBody>
                  <a:tcPr marL="63251" marR="63251" marT="0" marB="0"/>
                </a:tc>
                <a:tc hMerge="1">
                  <a:txBody>
                    <a:bodyPr/>
                    <a:lstStyle/>
                    <a:p>
                      <a:endParaRPr lang="en-US"/>
                    </a:p>
                  </a:txBody>
                  <a:tcPr/>
                </a:tc>
              </a:tr>
              <a:tr h="685800">
                <a:tc>
                  <a:txBody>
                    <a:bodyPr/>
                    <a:lstStyle/>
                    <a:p>
                      <a:pPr marL="0" marR="0">
                        <a:lnSpc>
                          <a:spcPct val="115000"/>
                        </a:lnSpc>
                        <a:spcBef>
                          <a:spcPts val="0"/>
                        </a:spcBef>
                        <a:spcAft>
                          <a:spcPts val="0"/>
                        </a:spcAft>
                      </a:pPr>
                      <a:r>
                        <a:rPr lang="en-US" sz="2400" dirty="0">
                          <a:effectLst/>
                        </a:rPr>
                        <a:t>200.16</a:t>
                      </a:r>
                      <a:endParaRPr lang="en-US" sz="1600" dirty="0">
                        <a:effectLst/>
                        <a:latin typeface="Calibri"/>
                        <a:ea typeface="Calibri"/>
                        <a:cs typeface="Times New Roman"/>
                      </a:endParaRPr>
                    </a:p>
                  </a:txBody>
                  <a:tcPr marL="63251" marR="63251" marT="0" marB="0"/>
                </a:tc>
                <a:tc>
                  <a:txBody>
                    <a:bodyPr/>
                    <a:lstStyle/>
                    <a:p>
                      <a:pPr marL="0" marR="0">
                        <a:lnSpc>
                          <a:spcPct val="115000"/>
                        </a:lnSpc>
                        <a:spcBef>
                          <a:spcPts val="0"/>
                        </a:spcBef>
                        <a:spcAft>
                          <a:spcPts val="0"/>
                        </a:spcAft>
                      </a:pPr>
                      <a:r>
                        <a:rPr lang="en-US" sz="2400" dirty="0" err="1">
                          <a:effectLst/>
                        </a:rPr>
                        <a:t>Kearifan</a:t>
                      </a:r>
                      <a:r>
                        <a:rPr lang="en-US" sz="2400" dirty="0">
                          <a:effectLst/>
                        </a:rPr>
                        <a:t> professional</a:t>
                      </a:r>
                      <a:endParaRPr lang="en-US" sz="1600" dirty="0">
                        <a:effectLst/>
                      </a:endParaRPr>
                    </a:p>
                    <a:p>
                      <a:pPr marL="0" marR="0">
                        <a:lnSpc>
                          <a:spcPct val="115000"/>
                        </a:lnSpc>
                        <a:spcBef>
                          <a:spcPts val="0"/>
                        </a:spcBef>
                        <a:spcAft>
                          <a:spcPts val="0"/>
                        </a:spcAft>
                      </a:pPr>
                      <a:r>
                        <a:rPr lang="en-US" sz="2400" dirty="0">
                          <a:effectLst/>
                        </a:rPr>
                        <a:t> </a:t>
                      </a:r>
                      <a:endParaRPr lang="en-US" sz="1600" dirty="0">
                        <a:effectLst/>
                        <a:latin typeface="Calibri"/>
                        <a:ea typeface="Calibri"/>
                        <a:cs typeface="Times New Roman"/>
                      </a:endParaRPr>
                    </a:p>
                  </a:txBody>
                  <a:tcPr marL="63251" marR="63251" marT="0" marB="0"/>
                </a:tc>
                <a:tc gridSpan="2">
                  <a:txBody>
                    <a:bodyPr/>
                    <a:lstStyle/>
                    <a:p>
                      <a:pPr marL="0" marR="0">
                        <a:lnSpc>
                          <a:spcPct val="115000"/>
                        </a:lnSpc>
                        <a:spcBef>
                          <a:spcPts val="0"/>
                        </a:spcBef>
                        <a:spcAft>
                          <a:spcPts val="0"/>
                        </a:spcAft>
                      </a:pPr>
                      <a:r>
                        <a:rPr lang="en-US" sz="2400" dirty="0">
                          <a:effectLst/>
                        </a:rPr>
                        <a:t>Auditor </a:t>
                      </a:r>
                      <a:r>
                        <a:rPr lang="en-US" sz="2400" dirty="0" err="1">
                          <a:effectLst/>
                        </a:rPr>
                        <a:t>wajib</a:t>
                      </a:r>
                      <a:r>
                        <a:rPr lang="en-US" sz="2400" dirty="0">
                          <a:effectLst/>
                        </a:rPr>
                        <a:t> </a:t>
                      </a:r>
                      <a:r>
                        <a:rPr lang="en-US" sz="2400" dirty="0" err="1">
                          <a:effectLst/>
                        </a:rPr>
                        <a:t>melaksanakan</a:t>
                      </a:r>
                      <a:r>
                        <a:rPr lang="en-US" sz="2400" dirty="0">
                          <a:effectLst/>
                        </a:rPr>
                        <a:t> </a:t>
                      </a:r>
                      <a:r>
                        <a:rPr lang="en-US" sz="2400" dirty="0" err="1">
                          <a:effectLst/>
                        </a:rPr>
                        <a:t>kearifan</a:t>
                      </a:r>
                      <a:r>
                        <a:rPr lang="en-US" sz="2400" dirty="0">
                          <a:effectLst/>
                        </a:rPr>
                        <a:t> professional </a:t>
                      </a:r>
                      <a:r>
                        <a:rPr lang="en-US" sz="2400" dirty="0" err="1">
                          <a:effectLst/>
                        </a:rPr>
                        <a:t>dalam</a:t>
                      </a:r>
                      <a:r>
                        <a:rPr lang="en-US" sz="2400" dirty="0">
                          <a:effectLst/>
                        </a:rPr>
                        <a:t> </a:t>
                      </a:r>
                      <a:r>
                        <a:rPr lang="en-US" sz="2400" dirty="0" err="1">
                          <a:effectLst/>
                        </a:rPr>
                        <a:t>merencanakan</a:t>
                      </a:r>
                      <a:r>
                        <a:rPr lang="en-US" sz="2400" dirty="0">
                          <a:effectLst/>
                        </a:rPr>
                        <a:t> </a:t>
                      </a:r>
                      <a:r>
                        <a:rPr lang="en-US" sz="2400" dirty="0" err="1">
                          <a:effectLst/>
                        </a:rPr>
                        <a:t>dan</a:t>
                      </a:r>
                      <a:r>
                        <a:rPr lang="en-US" sz="2400" dirty="0">
                          <a:effectLst/>
                        </a:rPr>
                        <a:t> </a:t>
                      </a:r>
                      <a:r>
                        <a:rPr lang="en-US" sz="2400" dirty="0" err="1">
                          <a:effectLst/>
                        </a:rPr>
                        <a:t>melaksanakan</a:t>
                      </a:r>
                      <a:r>
                        <a:rPr lang="en-US" sz="2400" dirty="0">
                          <a:effectLst/>
                        </a:rPr>
                        <a:t> </a:t>
                      </a:r>
                      <a:r>
                        <a:rPr lang="en-US" sz="2400" dirty="0" err="1">
                          <a:effectLst/>
                        </a:rPr>
                        <a:t>suatu</a:t>
                      </a:r>
                      <a:r>
                        <a:rPr lang="en-US" sz="2400" dirty="0">
                          <a:effectLst/>
                        </a:rPr>
                        <a:t> audit </a:t>
                      </a:r>
                      <a:r>
                        <a:rPr lang="en-US" sz="2400" dirty="0" err="1">
                          <a:effectLst/>
                        </a:rPr>
                        <a:t>atas</a:t>
                      </a:r>
                      <a:r>
                        <a:rPr lang="en-US" sz="2400" dirty="0">
                          <a:effectLst/>
                        </a:rPr>
                        <a:t> </a:t>
                      </a:r>
                      <a:r>
                        <a:rPr lang="en-US" sz="2400" dirty="0" err="1">
                          <a:effectLst/>
                        </a:rPr>
                        <a:t>laporan</a:t>
                      </a:r>
                      <a:r>
                        <a:rPr lang="en-US" sz="2400" dirty="0">
                          <a:effectLst/>
                        </a:rPr>
                        <a:t> </a:t>
                      </a:r>
                      <a:r>
                        <a:rPr lang="en-US" sz="2400" dirty="0" err="1">
                          <a:effectLst/>
                        </a:rPr>
                        <a:t>keuangan</a:t>
                      </a:r>
                      <a:r>
                        <a:rPr lang="en-US" sz="2400" dirty="0">
                          <a:effectLst/>
                        </a:rPr>
                        <a:t> (</a:t>
                      </a:r>
                      <a:r>
                        <a:rPr lang="en-US" sz="2400" dirty="0" err="1">
                          <a:effectLst/>
                        </a:rPr>
                        <a:t>lihat</a:t>
                      </a:r>
                      <a:r>
                        <a:rPr lang="en-US" sz="2400" dirty="0">
                          <a:effectLst/>
                        </a:rPr>
                        <a:t> A23-A27)</a:t>
                      </a:r>
                      <a:endParaRPr lang="en-US" sz="1600" dirty="0">
                        <a:effectLst/>
                        <a:latin typeface="Calibri"/>
                        <a:ea typeface="Calibri"/>
                        <a:cs typeface="Times New Roman"/>
                      </a:endParaRPr>
                    </a:p>
                  </a:txBody>
                  <a:tcPr marL="63251" marR="63251" marT="0" marB="0"/>
                </a:tc>
                <a:tc hMerge="1">
                  <a:txBody>
                    <a:bodyPr/>
                    <a:lstStyle/>
                    <a:p>
                      <a:endParaRPr lang="en-US"/>
                    </a:p>
                  </a:txBody>
                  <a:tcPr/>
                </a:tc>
              </a:tr>
            </a:tbl>
          </a:graphicData>
        </a:graphic>
      </p:graphicFrame>
    </p:spTree>
    <p:extLst>
      <p:ext uri="{BB962C8B-B14F-4D97-AF65-F5344CB8AC3E}">
        <p14:creationId xmlns:p14="http://schemas.microsoft.com/office/powerpoint/2010/main" val="294778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AUDITING BERBASIS ISA TERDIRI DARI 5 BAGIAN :</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MENGADOPSI ISA</a:t>
            </a:r>
          </a:p>
          <a:p>
            <a:pPr lvl="0"/>
            <a:r>
              <a:rPr lang="en-US" dirty="0"/>
              <a:t>GAGASAN DASAR (MEMBAHAS KONSEP-KONSEP MERUPAKAN ACUAN BAGI PARA PRAKTISI DALAM MENERAPKAN ISA</a:t>
            </a:r>
          </a:p>
          <a:p>
            <a:pPr lvl="0"/>
            <a:r>
              <a:rPr lang="en-US" dirty="0"/>
              <a:t>PROSES AUDIT BERBASIS ISA</a:t>
            </a:r>
          </a:p>
          <a:p>
            <a:pPr lvl="0"/>
            <a:r>
              <a:rPr lang="en-US" dirty="0"/>
              <a:t>LAMPIRAN </a:t>
            </a:r>
            <a:r>
              <a:rPr lang="en-US" i="1" dirty="0"/>
              <a:t>(GLOSSARY UM)</a:t>
            </a:r>
            <a:endParaRPr lang="en-US" dirty="0"/>
          </a:p>
          <a:p>
            <a:pPr marL="0" indent="0">
              <a:buNone/>
            </a:pPr>
            <a:endParaRPr lang="en-US" dirty="0"/>
          </a:p>
        </p:txBody>
      </p:sp>
    </p:spTree>
    <p:extLst>
      <p:ext uri="{BB962C8B-B14F-4D97-AF65-F5344CB8AC3E}">
        <p14:creationId xmlns:p14="http://schemas.microsoft.com/office/powerpoint/2010/main" val="10740385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AUDIT BERBASIS RISIKO</a:t>
            </a:r>
            <a:br>
              <a:rPr lang="en-US" b="1" dirty="0" smtClean="0"/>
            </a:br>
            <a:r>
              <a:rPr lang="en-US" sz="3100" b="1" i="1" dirty="0" err="1" smtClean="0"/>
              <a:t>lanjutan</a:t>
            </a:r>
            <a:r>
              <a:rPr lang="en-US" sz="3100" b="1" i="1" dirty="0" smtClean="0"/>
              <a:t>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1630482"/>
              </p:ext>
            </p:extLst>
          </p:nvPr>
        </p:nvGraphicFramePr>
        <p:xfrm>
          <a:off x="381001" y="1676401"/>
          <a:ext cx="8381999" cy="3925824"/>
        </p:xfrm>
        <a:graphic>
          <a:graphicData uri="http://schemas.openxmlformats.org/drawingml/2006/table">
            <a:tbl>
              <a:tblPr firstRow="1" firstCol="1" bandRow="1">
                <a:tableStyleId>{5C22544A-7EE6-4342-B048-85BDC9FD1C3A}</a:tableStyleId>
              </a:tblPr>
              <a:tblGrid>
                <a:gridCol w="685799"/>
                <a:gridCol w="1447800"/>
                <a:gridCol w="6248400"/>
              </a:tblGrid>
              <a:tr h="1142999">
                <a:tc>
                  <a:txBody>
                    <a:bodyPr/>
                    <a:lstStyle/>
                    <a:p>
                      <a:pPr marL="0" marR="0">
                        <a:lnSpc>
                          <a:spcPct val="115000"/>
                        </a:lnSpc>
                        <a:spcBef>
                          <a:spcPts val="0"/>
                        </a:spcBef>
                        <a:spcAft>
                          <a:spcPts val="0"/>
                        </a:spcAft>
                      </a:pPr>
                      <a:r>
                        <a:rPr lang="en-US" sz="2800" dirty="0">
                          <a:effectLst/>
                        </a:rPr>
                        <a:t>200.17</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err="1">
                          <a:effectLst/>
                        </a:rPr>
                        <a:t>Asurans</a:t>
                      </a:r>
                      <a:r>
                        <a:rPr lang="en-US" sz="2800" dirty="0">
                          <a:effectLst/>
                        </a:rPr>
                        <a:t> yang </a:t>
                      </a:r>
                      <a:r>
                        <a:rPr lang="en-US" sz="2800" dirty="0" err="1">
                          <a:effectLst/>
                        </a:rPr>
                        <a:t>layak</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err="1">
                          <a:effectLst/>
                        </a:rPr>
                        <a:t>Untuk</a:t>
                      </a:r>
                      <a:r>
                        <a:rPr lang="en-US" sz="2800" dirty="0">
                          <a:effectLst/>
                        </a:rPr>
                        <a:t> </a:t>
                      </a:r>
                      <a:r>
                        <a:rPr lang="en-US" sz="2800" dirty="0" err="1">
                          <a:effectLst/>
                        </a:rPr>
                        <a:t>memperoleh</a:t>
                      </a:r>
                      <a:r>
                        <a:rPr lang="en-US" sz="2800" dirty="0">
                          <a:effectLst/>
                        </a:rPr>
                        <a:t> </a:t>
                      </a:r>
                      <a:r>
                        <a:rPr lang="en-US" sz="2800" dirty="0" err="1">
                          <a:effectLst/>
                        </a:rPr>
                        <a:t>asurans</a:t>
                      </a:r>
                      <a:r>
                        <a:rPr lang="en-US" sz="2800" dirty="0">
                          <a:effectLst/>
                        </a:rPr>
                        <a:t> yang </a:t>
                      </a:r>
                      <a:r>
                        <a:rPr lang="en-US" sz="2800" dirty="0" err="1">
                          <a:effectLst/>
                        </a:rPr>
                        <a:t>layak</a:t>
                      </a:r>
                      <a:r>
                        <a:rPr lang="en-US" sz="2800" dirty="0">
                          <a:effectLst/>
                        </a:rPr>
                        <a:t>, auditor </a:t>
                      </a:r>
                      <a:r>
                        <a:rPr lang="en-US" sz="2800" dirty="0" err="1">
                          <a:effectLst/>
                        </a:rPr>
                        <a:t>memperoleh</a:t>
                      </a:r>
                      <a:r>
                        <a:rPr lang="en-US" sz="2800" dirty="0">
                          <a:effectLst/>
                        </a:rPr>
                        <a:t> </a:t>
                      </a:r>
                      <a:r>
                        <a:rPr lang="en-US" sz="2800" dirty="0" err="1">
                          <a:effectLst/>
                        </a:rPr>
                        <a:t>bukti</a:t>
                      </a:r>
                      <a:r>
                        <a:rPr lang="en-US" sz="2800" dirty="0">
                          <a:effectLst/>
                        </a:rPr>
                        <a:t> yang </a:t>
                      </a:r>
                      <a:r>
                        <a:rPr lang="en-US" sz="2800" dirty="0" err="1">
                          <a:effectLst/>
                        </a:rPr>
                        <a:t>cukup</a:t>
                      </a:r>
                      <a:r>
                        <a:rPr lang="en-US" sz="2800" dirty="0">
                          <a:effectLst/>
                        </a:rPr>
                        <a:t> </a:t>
                      </a:r>
                      <a:r>
                        <a:rPr lang="en-US" sz="2800" dirty="0" err="1">
                          <a:effectLst/>
                        </a:rPr>
                        <a:t>dan</a:t>
                      </a:r>
                      <a:r>
                        <a:rPr lang="en-US" sz="2800" dirty="0">
                          <a:effectLst/>
                        </a:rPr>
                        <a:t> </a:t>
                      </a:r>
                      <a:r>
                        <a:rPr lang="en-US" sz="2800" dirty="0" err="1">
                          <a:effectLst/>
                        </a:rPr>
                        <a:t>tepat</a:t>
                      </a:r>
                      <a:r>
                        <a:rPr lang="en-US" sz="2800" dirty="0">
                          <a:effectLst/>
                        </a:rPr>
                        <a:t> </a:t>
                      </a:r>
                      <a:r>
                        <a:rPr lang="en-US" sz="2800" dirty="0" err="1">
                          <a:effectLst/>
                        </a:rPr>
                        <a:t>untuk</a:t>
                      </a:r>
                      <a:r>
                        <a:rPr lang="en-US" sz="2800" dirty="0">
                          <a:effectLst/>
                        </a:rPr>
                        <a:t> </a:t>
                      </a:r>
                      <a:r>
                        <a:rPr lang="en-US" sz="2800" dirty="0" err="1">
                          <a:effectLst/>
                        </a:rPr>
                        <a:t>menekan</a:t>
                      </a:r>
                      <a:r>
                        <a:rPr lang="en-US" sz="2800" dirty="0">
                          <a:effectLst/>
                        </a:rPr>
                        <a:t> </a:t>
                      </a:r>
                      <a:r>
                        <a:rPr lang="en-US" sz="2800" dirty="0" err="1">
                          <a:effectLst/>
                        </a:rPr>
                        <a:t>risiko</a:t>
                      </a:r>
                      <a:r>
                        <a:rPr lang="en-US" sz="2800" dirty="0">
                          <a:effectLst/>
                        </a:rPr>
                        <a:t> audit </a:t>
                      </a:r>
                      <a:r>
                        <a:rPr lang="en-US" sz="2800" dirty="0" err="1">
                          <a:effectLst/>
                        </a:rPr>
                        <a:t>ke</a:t>
                      </a:r>
                      <a:r>
                        <a:rPr lang="en-US" sz="2800" dirty="0">
                          <a:effectLst/>
                        </a:rPr>
                        <a:t> </a:t>
                      </a:r>
                      <a:r>
                        <a:rPr lang="en-US" sz="2800" dirty="0" err="1">
                          <a:effectLst/>
                        </a:rPr>
                        <a:t>tingkat</a:t>
                      </a:r>
                      <a:r>
                        <a:rPr lang="en-US" sz="2800" dirty="0">
                          <a:effectLst/>
                        </a:rPr>
                        <a:t> </a:t>
                      </a:r>
                      <a:r>
                        <a:rPr lang="en-US" sz="2800" dirty="0" err="1">
                          <a:effectLst/>
                        </a:rPr>
                        <a:t>rendah</a:t>
                      </a:r>
                      <a:r>
                        <a:rPr lang="en-US" sz="2800" dirty="0">
                          <a:effectLst/>
                        </a:rPr>
                        <a:t> yang </a:t>
                      </a:r>
                      <a:r>
                        <a:rPr lang="en-US" sz="2800" dirty="0" err="1">
                          <a:effectLst/>
                        </a:rPr>
                        <a:t>dapat</a:t>
                      </a:r>
                      <a:r>
                        <a:rPr lang="en-US" sz="2800" dirty="0">
                          <a:effectLst/>
                        </a:rPr>
                        <a:t> </a:t>
                      </a:r>
                      <a:r>
                        <a:rPr lang="en-US" sz="2800" dirty="0" err="1">
                          <a:effectLst/>
                        </a:rPr>
                        <a:t>diterima</a:t>
                      </a:r>
                      <a:r>
                        <a:rPr lang="en-US" sz="2800" dirty="0">
                          <a:effectLst/>
                        </a:rPr>
                        <a:t>, </a:t>
                      </a:r>
                      <a:r>
                        <a:rPr lang="en-US" sz="2800" dirty="0" err="1">
                          <a:effectLst/>
                        </a:rPr>
                        <a:t>dengan</a:t>
                      </a:r>
                      <a:r>
                        <a:rPr lang="en-US" sz="2800" dirty="0">
                          <a:effectLst/>
                        </a:rPr>
                        <a:t> </a:t>
                      </a:r>
                      <a:r>
                        <a:rPr lang="en-US" sz="2800" dirty="0" err="1">
                          <a:effectLst/>
                        </a:rPr>
                        <a:t>demikian</a:t>
                      </a:r>
                      <a:r>
                        <a:rPr lang="en-US" sz="2800" dirty="0">
                          <a:effectLst/>
                        </a:rPr>
                        <a:t> </a:t>
                      </a:r>
                      <a:r>
                        <a:rPr lang="en-US" sz="2800" dirty="0" err="1">
                          <a:effectLst/>
                        </a:rPr>
                        <a:t>memungkinkan</a:t>
                      </a:r>
                      <a:r>
                        <a:rPr lang="en-US" sz="2800" dirty="0">
                          <a:effectLst/>
                        </a:rPr>
                        <a:t> auditor </a:t>
                      </a:r>
                      <a:r>
                        <a:rPr lang="en-US" sz="2800" dirty="0" err="1">
                          <a:effectLst/>
                        </a:rPr>
                        <a:t>menarik</a:t>
                      </a:r>
                      <a:r>
                        <a:rPr lang="en-US" sz="2800" dirty="0">
                          <a:effectLst/>
                        </a:rPr>
                        <a:t> </a:t>
                      </a:r>
                      <a:r>
                        <a:rPr lang="en-US" sz="2800" dirty="0" err="1">
                          <a:effectLst/>
                        </a:rPr>
                        <a:t>kesimpulan</a:t>
                      </a:r>
                      <a:r>
                        <a:rPr lang="en-US" sz="2800" dirty="0">
                          <a:effectLst/>
                        </a:rPr>
                        <a:t> </a:t>
                      </a:r>
                      <a:r>
                        <a:rPr lang="en-US" sz="2800" dirty="0" err="1">
                          <a:effectLst/>
                        </a:rPr>
                        <a:t>yg</a:t>
                      </a:r>
                      <a:r>
                        <a:rPr lang="en-US" sz="2800" dirty="0">
                          <a:effectLst/>
                        </a:rPr>
                        <a:t> </a:t>
                      </a:r>
                      <a:r>
                        <a:rPr lang="en-US" sz="2800" dirty="0" err="1">
                          <a:effectLst/>
                        </a:rPr>
                        <a:t>layak</a:t>
                      </a:r>
                      <a:r>
                        <a:rPr lang="en-US" sz="2800" dirty="0">
                          <a:effectLst/>
                        </a:rPr>
                        <a:t> </a:t>
                      </a:r>
                      <a:r>
                        <a:rPr lang="en-US" sz="2800" dirty="0" err="1">
                          <a:effectLst/>
                        </a:rPr>
                        <a:t>untuk</a:t>
                      </a:r>
                      <a:r>
                        <a:rPr lang="en-US" sz="2800" dirty="0">
                          <a:effectLst/>
                        </a:rPr>
                        <a:t> </a:t>
                      </a:r>
                      <a:r>
                        <a:rPr lang="en-US" sz="2800" dirty="0" err="1">
                          <a:effectLst/>
                        </a:rPr>
                        <a:t>digunakan</a:t>
                      </a:r>
                      <a:r>
                        <a:rPr lang="en-US" sz="2800" dirty="0">
                          <a:effectLst/>
                        </a:rPr>
                        <a:t> </a:t>
                      </a:r>
                      <a:r>
                        <a:rPr lang="en-US" sz="2800" dirty="0" err="1">
                          <a:effectLst/>
                        </a:rPr>
                        <a:t>sebagai</a:t>
                      </a:r>
                      <a:r>
                        <a:rPr lang="en-US" sz="2800" dirty="0">
                          <a:effectLst/>
                        </a:rPr>
                        <a:t> </a:t>
                      </a:r>
                      <a:r>
                        <a:rPr lang="en-US" sz="2800" dirty="0" err="1">
                          <a:effectLst/>
                        </a:rPr>
                        <a:t>dasar</a:t>
                      </a:r>
                      <a:r>
                        <a:rPr lang="en-US" sz="2800" dirty="0">
                          <a:effectLst/>
                        </a:rPr>
                        <a:t> </a:t>
                      </a:r>
                      <a:r>
                        <a:rPr lang="en-US" sz="2800" dirty="0" err="1">
                          <a:effectLst/>
                        </a:rPr>
                        <a:t>pemberian</a:t>
                      </a:r>
                      <a:r>
                        <a:rPr lang="en-US" sz="2800" dirty="0">
                          <a:effectLst/>
                        </a:rPr>
                        <a:t> </a:t>
                      </a:r>
                      <a:r>
                        <a:rPr lang="en-US" sz="2800" dirty="0" err="1">
                          <a:effectLst/>
                        </a:rPr>
                        <a:t>pendapat</a:t>
                      </a:r>
                      <a:r>
                        <a:rPr lang="en-US" sz="2800" dirty="0">
                          <a:effectLst/>
                        </a:rPr>
                        <a:t> auditor ( </a:t>
                      </a:r>
                      <a:r>
                        <a:rPr lang="en-US" sz="2800" dirty="0" err="1">
                          <a:effectLst/>
                        </a:rPr>
                        <a:t>lihat</a:t>
                      </a:r>
                      <a:r>
                        <a:rPr lang="en-US" sz="2800" dirty="0">
                          <a:effectLst/>
                        </a:rPr>
                        <a:t> </a:t>
                      </a:r>
                      <a:r>
                        <a:rPr lang="en-US" sz="2800" dirty="0" err="1">
                          <a:effectLst/>
                        </a:rPr>
                        <a:t>aline</a:t>
                      </a:r>
                      <a:r>
                        <a:rPr lang="en-US" sz="2800" dirty="0">
                          <a:effectLst/>
                        </a:rPr>
                        <a:t> A28-A52)</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69609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AUDIT BERBASIS RISIKO</a:t>
            </a:r>
            <a:br>
              <a:rPr lang="en-US" b="1" dirty="0" smtClean="0"/>
            </a:br>
            <a:r>
              <a:rPr lang="en-US" sz="3100" b="1" i="1" dirty="0" err="1" smtClean="0"/>
              <a:t>lanjutan</a:t>
            </a:r>
            <a:r>
              <a:rPr lang="en-US" sz="3100" b="1" i="1"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611794"/>
              </p:ext>
            </p:extLst>
          </p:nvPr>
        </p:nvGraphicFramePr>
        <p:xfrm>
          <a:off x="381000" y="1600200"/>
          <a:ext cx="8458200" cy="4626864"/>
        </p:xfrm>
        <a:graphic>
          <a:graphicData uri="http://schemas.openxmlformats.org/drawingml/2006/table">
            <a:tbl>
              <a:tblPr firstRow="1" firstCol="1" bandRow="1">
                <a:tableStyleId>{5C22544A-7EE6-4342-B048-85BDC9FD1C3A}</a:tableStyleId>
              </a:tblPr>
              <a:tblGrid>
                <a:gridCol w="762000"/>
                <a:gridCol w="2433349"/>
                <a:gridCol w="5262851"/>
              </a:tblGrid>
              <a:tr h="1981200">
                <a:tc>
                  <a:txBody>
                    <a:bodyPr/>
                    <a:lstStyle/>
                    <a:p>
                      <a:pPr marL="0" marR="0">
                        <a:lnSpc>
                          <a:spcPct val="115000"/>
                        </a:lnSpc>
                        <a:spcBef>
                          <a:spcPts val="0"/>
                        </a:spcBef>
                        <a:spcAft>
                          <a:spcPts val="0"/>
                        </a:spcAft>
                      </a:pPr>
                      <a:r>
                        <a:rPr lang="en-US" sz="2400" dirty="0">
                          <a:effectLst/>
                        </a:rPr>
                        <a:t>200.21</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err="1">
                          <a:effectLst/>
                        </a:rPr>
                        <a:t>Gunakan</a:t>
                      </a:r>
                      <a:r>
                        <a:rPr lang="en-US" sz="2400" dirty="0">
                          <a:effectLst/>
                        </a:rPr>
                        <a:t> </a:t>
                      </a:r>
                      <a:r>
                        <a:rPr lang="en-US" sz="2400" dirty="0" err="1">
                          <a:effectLst/>
                        </a:rPr>
                        <a:t>tujuan</a:t>
                      </a:r>
                      <a:r>
                        <a:rPr lang="en-US" sz="2400" dirty="0">
                          <a:effectLst/>
                        </a:rPr>
                        <a:t> </a:t>
                      </a:r>
                      <a:r>
                        <a:rPr lang="en-US" sz="2400" dirty="0" err="1">
                          <a:effectLst/>
                        </a:rPr>
                        <a:t>sesuai</a:t>
                      </a:r>
                      <a:r>
                        <a:rPr lang="en-US" sz="2400" dirty="0">
                          <a:effectLst/>
                        </a:rPr>
                        <a:t> ISAs yang </a:t>
                      </a:r>
                      <a:r>
                        <a:rPr lang="en-US" sz="2400" dirty="0" err="1">
                          <a:effectLst/>
                        </a:rPr>
                        <a:t>relevan</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err="1">
                          <a:effectLst/>
                        </a:rPr>
                        <a:t>Untuk</a:t>
                      </a:r>
                      <a:r>
                        <a:rPr lang="en-US" sz="2400" dirty="0">
                          <a:effectLst/>
                        </a:rPr>
                        <a:t> </a:t>
                      </a:r>
                      <a:r>
                        <a:rPr lang="en-US" sz="2400" dirty="0" err="1">
                          <a:effectLst/>
                        </a:rPr>
                        <a:t>mencapai</a:t>
                      </a:r>
                      <a:r>
                        <a:rPr lang="en-US" sz="2400" dirty="0">
                          <a:effectLst/>
                        </a:rPr>
                        <a:t> </a:t>
                      </a:r>
                      <a:r>
                        <a:rPr lang="en-US" sz="2400" dirty="0" err="1">
                          <a:effectLst/>
                        </a:rPr>
                        <a:t>tujuan</a:t>
                      </a:r>
                      <a:r>
                        <a:rPr lang="en-US" sz="2400" dirty="0">
                          <a:effectLst/>
                        </a:rPr>
                        <a:t> </a:t>
                      </a:r>
                      <a:r>
                        <a:rPr lang="en-US" sz="2400" dirty="0" err="1">
                          <a:effectLst/>
                        </a:rPr>
                        <a:t>menyeluruh</a:t>
                      </a:r>
                      <a:r>
                        <a:rPr lang="en-US" sz="2400" dirty="0">
                          <a:effectLst/>
                        </a:rPr>
                        <a:t>, auditor </a:t>
                      </a:r>
                      <a:r>
                        <a:rPr lang="en-US" sz="2400" dirty="0" err="1">
                          <a:effectLst/>
                        </a:rPr>
                        <a:t>wajib</a:t>
                      </a:r>
                      <a:r>
                        <a:rPr lang="en-US" sz="2400" dirty="0">
                          <a:effectLst/>
                        </a:rPr>
                        <a:t> </a:t>
                      </a:r>
                      <a:r>
                        <a:rPr lang="en-US" sz="2400" dirty="0" err="1">
                          <a:effectLst/>
                        </a:rPr>
                        <a:t>menggunakan</a:t>
                      </a:r>
                      <a:r>
                        <a:rPr lang="en-US" sz="2400" dirty="0">
                          <a:effectLst/>
                        </a:rPr>
                        <a:t> </a:t>
                      </a:r>
                      <a:r>
                        <a:rPr lang="en-US" sz="2400" dirty="0" err="1">
                          <a:effectLst/>
                        </a:rPr>
                        <a:t>tujuan</a:t>
                      </a:r>
                      <a:r>
                        <a:rPr lang="en-US" sz="2400" dirty="0">
                          <a:effectLst/>
                        </a:rPr>
                        <a:t> yang </a:t>
                      </a:r>
                      <a:r>
                        <a:rPr lang="en-US" sz="2400" dirty="0" err="1">
                          <a:effectLst/>
                        </a:rPr>
                        <a:t>dinyatakan</a:t>
                      </a:r>
                      <a:r>
                        <a:rPr lang="en-US" sz="2400" dirty="0">
                          <a:effectLst/>
                        </a:rPr>
                        <a:t> </a:t>
                      </a:r>
                      <a:r>
                        <a:rPr lang="en-US" sz="2400" dirty="0" err="1">
                          <a:effectLst/>
                        </a:rPr>
                        <a:t>dalam</a:t>
                      </a:r>
                      <a:r>
                        <a:rPr lang="en-US" sz="2400" dirty="0">
                          <a:effectLst/>
                        </a:rPr>
                        <a:t> ISAs yang </a:t>
                      </a:r>
                      <a:r>
                        <a:rPr lang="en-US" sz="2400" dirty="0" err="1">
                          <a:effectLst/>
                        </a:rPr>
                        <a:t>releva</a:t>
                      </a:r>
                      <a:r>
                        <a:rPr lang="en-US" sz="2400" dirty="0">
                          <a:effectLst/>
                        </a:rPr>
                        <a:t> </a:t>
                      </a:r>
                      <a:r>
                        <a:rPr lang="en-US" sz="2400" dirty="0" err="1">
                          <a:effectLst/>
                        </a:rPr>
                        <a:t>dalam</a:t>
                      </a:r>
                      <a:r>
                        <a:rPr lang="en-US" sz="2400" dirty="0">
                          <a:effectLst/>
                        </a:rPr>
                        <a:t> </a:t>
                      </a:r>
                      <a:r>
                        <a:rPr lang="en-US" sz="2400" dirty="0" err="1">
                          <a:effectLst/>
                        </a:rPr>
                        <a:t>merencanakan</a:t>
                      </a:r>
                      <a:r>
                        <a:rPr lang="en-US" sz="2400" dirty="0">
                          <a:effectLst/>
                        </a:rPr>
                        <a:t> </a:t>
                      </a:r>
                      <a:r>
                        <a:rPr lang="en-US" sz="2400" dirty="0" err="1">
                          <a:effectLst/>
                        </a:rPr>
                        <a:t>dan</a:t>
                      </a:r>
                      <a:r>
                        <a:rPr lang="en-US" sz="2400" dirty="0">
                          <a:effectLst/>
                        </a:rPr>
                        <a:t> </a:t>
                      </a:r>
                      <a:r>
                        <a:rPr lang="en-US" sz="2400" dirty="0" err="1">
                          <a:effectLst/>
                        </a:rPr>
                        <a:t>melaksanakan</a:t>
                      </a:r>
                      <a:r>
                        <a:rPr lang="en-US" sz="2400" dirty="0">
                          <a:effectLst/>
                        </a:rPr>
                        <a:t> audit </a:t>
                      </a:r>
                      <a:r>
                        <a:rPr lang="en-US" sz="2400" dirty="0" err="1">
                          <a:effectLst/>
                        </a:rPr>
                        <a:t>tersebut</a:t>
                      </a:r>
                      <a:r>
                        <a:rPr lang="en-US" sz="2400" dirty="0">
                          <a:effectLst/>
                        </a:rPr>
                        <a:t> ( </a:t>
                      </a:r>
                      <a:r>
                        <a:rPr lang="en-US" sz="2400" dirty="0" err="1">
                          <a:effectLst/>
                        </a:rPr>
                        <a:t>berbagai</a:t>
                      </a:r>
                      <a:r>
                        <a:rPr lang="en-US" sz="2400" dirty="0">
                          <a:effectLst/>
                        </a:rPr>
                        <a:t>)  ISAs </a:t>
                      </a:r>
                      <a:r>
                        <a:rPr lang="en-US" sz="2400" dirty="0" err="1">
                          <a:effectLst/>
                        </a:rPr>
                        <a:t>untuk</a:t>
                      </a:r>
                      <a:r>
                        <a:rPr lang="en-US" sz="2400" dirty="0">
                          <a:effectLst/>
                        </a:rPr>
                        <a:t> : (</a:t>
                      </a:r>
                      <a:r>
                        <a:rPr lang="en-US" sz="2400" dirty="0" err="1">
                          <a:effectLst/>
                        </a:rPr>
                        <a:t>alinea</a:t>
                      </a:r>
                      <a:r>
                        <a:rPr lang="en-US" sz="2400" dirty="0">
                          <a:effectLst/>
                        </a:rPr>
                        <a:t> A67-A69)</a:t>
                      </a:r>
                      <a:endParaRPr lang="en-US" sz="1800" dirty="0">
                        <a:effectLst/>
                      </a:endParaRPr>
                    </a:p>
                    <a:p>
                      <a:pPr marL="0" marR="0">
                        <a:lnSpc>
                          <a:spcPct val="115000"/>
                        </a:lnSpc>
                        <a:spcBef>
                          <a:spcPts val="0"/>
                        </a:spcBef>
                        <a:spcAft>
                          <a:spcPts val="0"/>
                        </a:spcAft>
                      </a:pPr>
                      <a:r>
                        <a:rPr lang="en-US" sz="2400" dirty="0">
                          <a:effectLst/>
                        </a:rPr>
                        <a:t>a) </a:t>
                      </a:r>
                      <a:r>
                        <a:rPr lang="en-US" sz="2400" dirty="0" err="1">
                          <a:effectLst/>
                        </a:rPr>
                        <a:t>menentukan</a:t>
                      </a:r>
                      <a:r>
                        <a:rPr lang="en-US" sz="2400" dirty="0">
                          <a:effectLst/>
                        </a:rPr>
                        <a:t> </a:t>
                      </a:r>
                      <a:r>
                        <a:rPr lang="en-US" sz="2400" dirty="0" err="1">
                          <a:effectLst/>
                        </a:rPr>
                        <a:t>apakah</a:t>
                      </a:r>
                      <a:r>
                        <a:rPr lang="en-US" sz="2400" dirty="0">
                          <a:effectLst/>
                        </a:rPr>
                        <a:t> </a:t>
                      </a:r>
                      <a:r>
                        <a:rPr lang="en-US" sz="2400" dirty="0" err="1">
                          <a:effectLst/>
                        </a:rPr>
                        <a:t>prosedur</a:t>
                      </a:r>
                      <a:r>
                        <a:rPr lang="en-US" sz="2400" dirty="0">
                          <a:effectLst/>
                        </a:rPr>
                        <a:t> audit </a:t>
                      </a:r>
                      <a:r>
                        <a:rPr lang="en-US" sz="2400" dirty="0" err="1">
                          <a:effectLst/>
                        </a:rPr>
                        <a:t>tambahan</a:t>
                      </a:r>
                      <a:r>
                        <a:rPr lang="en-US" sz="2400" dirty="0">
                          <a:effectLst/>
                        </a:rPr>
                        <a:t>  </a:t>
                      </a:r>
                      <a:r>
                        <a:rPr lang="en-US" sz="2400" dirty="0" err="1">
                          <a:effectLst/>
                        </a:rPr>
                        <a:t>disamping</a:t>
                      </a:r>
                      <a:r>
                        <a:rPr lang="en-US" sz="2400" dirty="0">
                          <a:effectLst/>
                        </a:rPr>
                        <a:t> yang </a:t>
                      </a:r>
                      <a:r>
                        <a:rPr lang="en-US" sz="2400" dirty="0" err="1">
                          <a:effectLst/>
                        </a:rPr>
                        <a:t>diwajibkan</a:t>
                      </a:r>
                      <a:r>
                        <a:rPr lang="en-US" sz="2400" dirty="0">
                          <a:effectLst/>
                        </a:rPr>
                        <a:t> ISAs </a:t>
                      </a:r>
                      <a:r>
                        <a:rPr lang="en-US" sz="2400" dirty="0" err="1">
                          <a:effectLst/>
                        </a:rPr>
                        <a:t>dan</a:t>
                      </a:r>
                      <a:endParaRPr lang="en-US" sz="1800" dirty="0">
                        <a:effectLst/>
                      </a:endParaRPr>
                    </a:p>
                    <a:p>
                      <a:pPr marL="0" marR="0">
                        <a:lnSpc>
                          <a:spcPct val="115000"/>
                        </a:lnSpc>
                        <a:spcBef>
                          <a:spcPts val="0"/>
                        </a:spcBef>
                        <a:spcAft>
                          <a:spcPts val="0"/>
                        </a:spcAft>
                      </a:pPr>
                      <a:r>
                        <a:rPr lang="en-US" sz="2400" dirty="0">
                          <a:effectLst/>
                        </a:rPr>
                        <a:t>b) </a:t>
                      </a:r>
                      <a:r>
                        <a:rPr lang="en-US" sz="2400" dirty="0" err="1">
                          <a:effectLst/>
                        </a:rPr>
                        <a:t>mengevaluasi</a:t>
                      </a:r>
                      <a:r>
                        <a:rPr lang="en-US" sz="2400" dirty="0">
                          <a:effectLst/>
                        </a:rPr>
                        <a:t> </a:t>
                      </a:r>
                      <a:r>
                        <a:rPr lang="en-US" sz="2400" dirty="0" err="1">
                          <a:effectLst/>
                        </a:rPr>
                        <a:t>apakah</a:t>
                      </a:r>
                      <a:r>
                        <a:rPr lang="en-US" sz="2400" dirty="0">
                          <a:effectLst/>
                        </a:rPr>
                        <a:t> </a:t>
                      </a:r>
                      <a:r>
                        <a:rPr lang="en-US" sz="2400" dirty="0" err="1">
                          <a:effectLst/>
                        </a:rPr>
                        <a:t>bukti</a:t>
                      </a:r>
                      <a:r>
                        <a:rPr lang="en-US" sz="2400" dirty="0">
                          <a:effectLst/>
                        </a:rPr>
                        <a:t> audit yang </a:t>
                      </a:r>
                      <a:r>
                        <a:rPr lang="en-US" sz="2400" dirty="0" err="1">
                          <a:effectLst/>
                        </a:rPr>
                        <a:t>cukup</a:t>
                      </a:r>
                      <a:r>
                        <a:rPr lang="en-US" sz="2400" dirty="0">
                          <a:effectLst/>
                        </a:rPr>
                        <a:t> </a:t>
                      </a:r>
                      <a:r>
                        <a:rPr lang="en-US" sz="2400" dirty="0" err="1">
                          <a:effectLst/>
                        </a:rPr>
                        <a:t>dan</a:t>
                      </a:r>
                      <a:r>
                        <a:rPr lang="en-US" sz="2400" dirty="0">
                          <a:effectLst/>
                        </a:rPr>
                        <a:t> </a:t>
                      </a:r>
                      <a:r>
                        <a:rPr lang="en-US" sz="2400" dirty="0" err="1">
                          <a:effectLst/>
                        </a:rPr>
                        <a:t>tepat</a:t>
                      </a:r>
                      <a:r>
                        <a:rPr lang="en-US" sz="2400" dirty="0">
                          <a:effectLst/>
                        </a:rPr>
                        <a:t> </a:t>
                      </a:r>
                      <a:r>
                        <a:rPr lang="en-US" sz="2400" dirty="0" err="1">
                          <a:effectLst/>
                        </a:rPr>
                        <a:t>sudah</a:t>
                      </a:r>
                      <a:r>
                        <a:rPr lang="en-US" sz="2400" dirty="0">
                          <a:effectLst/>
                        </a:rPr>
                        <a:t> </a:t>
                      </a:r>
                      <a:r>
                        <a:rPr lang="en-US" sz="2400" dirty="0" err="1">
                          <a:effectLst/>
                        </a:rPr>
                        <a:t>diperoleh</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52759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LANGKAH AUDIT BERBASIS RISIKO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202435"/>
              </p:ext>
            </p:extLst>
          </p:nvPr>
        </p:nvGraphicFramePr>
        <p:xfrm>
          <a:off x="304800" y="1219201"/>
          <a:ext cx="8382000" cy="5327904"/>
        </p:xfrm>
        <a:graphic>
          <a:graphicData uri="http://schemas.openxmlformats.org/drawingml/2006/table">
            <a:tbl>
              <a:tblPr firstRow="1" firstCol="1" bandRow="1">
                <a:tableStyleId>{5C22544A-7EE6-4342-B048-85BDC9FD1C3A}</a:tableStyleId>
              </a:tblPr>
              <a:tblGrid>
                <a:gridCol w="1524000"/>
                <a:gridCol w="6858000"/>
              </a:tblGrid>
              <a:tr h="685799">
                <a:tc>
                  <a:txBody>
                    <a:bodyPr/>
                    <a:lstStyle/>
                    <a:p>
                      <a:pPr marL="0" marR="0" algn="ctr">
                        <a:lnSpc>
                          <a:spcPct val="115000"/>
                        </a:lnSpc>
                        <a:spcBef>
                          <a:spcPts val="0"/>
                        </a:spcBef>
                        <a:spcAft>
                          <a:spcPts val="0"/>
                        </a:spcAft>
                      </a:pPr>
                      <a:r>
                        <a:rPr lang="en-US" sz="3600" dirty="0">
                          <a:effectLst/>
                        </a:rPr>
                        <a:t>LANGKAH/TAHAP</a:t>
                      </a:r>
                      <a:endParaRPr lang="en-US" sz="20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3600">
                          <a:effectLst/>
                        </a:rPr>
                        <a:t>PENJELASAN</a:t>
                      </a:r>
                      <a:endParaRPr lang="en-US" sz="2000">
                        <a:effectLst/>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800" dirty="0">
                          <a:effectLst/>
                        </a:rPr>
                        <a:t>RISK ASSESSMENT ( MENILAI RISIKO)</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err="1">
                          <a:effectLst/>
                        </a:rPr>
                        <a:t>Peristiwa</a:t>
                      </a:r>
                      <a:r>
                        <a:rPr lang="en-US" sz="2800" dirty="0">
                          <a:effectLst/>
                        </a:rPr>
                        <a:t> </a:t>
                      </a:r>
                      <a:r>
                        <a:rPr lang="en-US" sz="2800" dirty="0" err="1">
                          <a:effectLst/>
                        </a:rPr>
                        <a:t>apa</a:t>
                      </a:r>
                      <a:r>
                        <a:rPr lang="en-US" sz="2800" dirty="0">
                          <a:effectLst/>
                        </a:rPr>
                        <a:t> yang </a:t>
                      </a:r>
                      <a:r>
                        <a:rPr lang="en-US" sz="2800" dirty="0" err="1">
                          <a:effectLst/>
                        </a:rPr>
                        <a:t>berpotensi</a:t>
                      </a:r>
                      <a:r>
                        <a:rPr lang="en-US" sz="2800" dirty="0">
                          <a:effectLst/>
                        </a:rPr>
                        <a:t> </a:t>
                      </a:r>
                      <a:r>
                        <a:rPr lang="en-US" sz="2800" dirty="0" err="1">
                          <a:effectLst/>
                        </a:rPr>
                        <a:t>mengakibatkan</a:t>
                      </a:r>
                      <a:r>
                        <a:rPr lang="en-US" sz="2800" dirty="0">
                          <a:effectLst/>
                        </a:rPr>
                        <a:t> </a:t>
                      </a:r>
                      <a:r>
                        <a:rPr lang="en-US" sz="2800" dirty="0" err="1">
                          <a:effectLst/>
                        </a:rPr>
                        <a:t>salah</a:t>
                      </a:r>
                      <a:r>
                        <a:rPr lang="en-US" sz="2800" dirty="0">
                          <a:effectLst/>
                        </a:rPr>
                        <a:t> </a:t>
                      </a:r>
                      <a:r>
                        <a:rPr lang="en-US" sz="2800" dirty="0" err="1">
                          <a:effectLst/>
                        </a:rPr>
                        <a:t>saji</a:t>
                      </a:r>
                      <a:r>
                        <a:rPr lang="en-US" sz="2800" dirty="0">
                          <a:effectLst/>
                        </a:rPr>
                        <a:t> material </a:t>
                      </a:r>
                      <a:r>
                        <a:rPr lang="en-US" sz="2800" dirty="0" err="1">
                          <a:effectLst/>
                        </a:rPr>
                        <a:t>dalam</a:t>
                      </a:r>
                      <a:r>
                        <a:rPr lang="en-US" sz="2800" dirty="0">
                          <a:effectLst/>
                        </a:rPr>
                        <a:t> </a:t>
                      </a:r>
                      <a:r>
                        <a:rPr lang="en-US" sz="2800" dirty="0" err="1">
                          <a:effectLst/>
                        </a:rPr>
                        <a:t>laporan</a:t>
                      </a:r>
                      <a:r>
                        <a:rPr lang="en-US" sz="2800" dirty="0">
                          <a:effectLst/>
                        </a:rPr>
                        <a:t> </a:t>
                      </a:r>
                      <a:r>
                        <a:rPr lang="en-US" sz="2800" dirty="0" err="1">
                          <a:effectLst/>
                        </a:rPr>
                        <a:t>keuangan</a:t>
                      </a:r>
                      <a:r>
                        <a:rPr lang="en-US" sz="2800" dirty="0">
                          <a:effectLst/>
                        </a:rPr>
                        <a:t>.</a:t>
                      </a:r>
                      <a:endParaRPr lang="en-US" sz="2000" dirty="0">
                        <a:effectLst/>
                      </a:endParaRPr>
                    </a:p>
                    <a:p>
                      <a:pPr marL="0" marR="0">
                        <a:lnSpc>
                          <a:spcPct val="115000"/>
                        </a:lnSpc>
                        <a:spcBef>
                          <a:spcPts val="0"/>
                        </a:spcBef>
                        <a:spcAft>
                          <a:spcPts val="0"/>
                        </a:spcAft>
                      </a:pPr>
                      <a:r>
                        <a:rPr lang="en-US" sz="2800" dirty="0">
                          <a:effectLst/>
                        </a:rPr>
                        <a:t> </a:t>
                      </a:r>
                      <a:endParaRPr lang="en-US" sz="2000" dirty="0">
                        <a:effectLst/>
                      </a:endParaRPr>
                    </a:p>
                    <a:p>
                      <a:pPr marL="0" marR="0">
                        <a:lnSpc>
                          <a:spcPct val="115000"/>
                        </a:lnSpc>
                        <a:spcBef>
                          <a:spcPts val="0"/>
                        </a:spcBef>
                        <a:spcAft>
                          <a:spcPts val="0"/>
                        </a:spcAft>
                      </a:pPr>
                      <a:r>
                        <a:rPr lang="en-US" sz="2800" dirty="0" err="1">
                          <a:effectLst/>
                        </a:rPr>
                        <a:t>Melaksanakan</a:t>
                      </a:r>
                      <a:r>
                        <a:rPr lang="en-US" sz="2800" dirty="0">
                          <a:effectLst/>
                        </a:rPr>
                        <a:t> </a:t>
                      </a:r>
                      <a:r>
                        <a:rPr lang="en-US" sz="2800" dirty="0" err="1">
                          <a:effectLst/>
                        </a:rPr>
                        <a:t>prosedur</a:t>
                      </a:r>
                      <a:r>
                        <a:rPr lang="en-US" sz="2800" dirty="0">
                          <a:effectLst/>
                        </a:rPr>
                        <a:t> </a:t>
                      </a:r>
                      <a:r>
                        <a:rPr lang="en-US" sz="2800" dirty="0" err="1">
                          <a:effectLst/>
                        </a:rPr>
                        <a:t>penilian</a:t>
                      </a:r>
                      <a:r>
                        <a:rPr lang="en-US" sz="2800" dirty="0">
                          <a:effectLst/>
                        </a:rPr>
                        <a:t> </a:t>
                      </a:r>
                      <a:r>
                        <a:rPr lang="en-US" sz="2800" dirty="0" err="1">
                          <a:effectLst/>
                        </a:rPr>
                        <a:t>risiko</a:t>
                      </a:r>
                      <a:r>
                        <a:rPr lang="en-US" sz="2800" dirty="0">
                          <a:effectLst/>
                        </a:rPr>
                        <a:t> </a:t>
                      </a:r>
                      <a:r>
                        <a:rPr lang="en-US" sz="2800" dirty="0" err="1">
                          <a:effectLst/>
                        </a:rPr>
                        <a:t>untuk</a:t>
                      </a:r>
                      <a:r>
                        <a:rPr lang="en-US" sz="2800" dirty="0">
                          <a:effectLst/>
                        </a:rPr>
                        <a:t> </a:t>
                      </a:r>
                      <a:r>
                        <a:rPr lang="en-US" sz="2800" dirty="0" err="1">
                          <a:effectLst/>
                        </a:rPr>
                        <a:t>mengidentifkikasi</a:t>
                      </a:r>
                      <a:r>
                        <a:rPr lang="en-US" sz="2800" dirty="0">
                          <a:effectLst/>
                        </a:rPr>
                        <a:t> </a:t>
                      </a:r>
                      <a:r>
                        <a:rPr lang="en-US" sz="2800" dirty="0" err="1">
                          <a:effectLst/>
                        </a:rPr>
                        <a:t>dan</a:t>
                      </a:r>
                      <a:r>
                        <a:rPr lang="en-US" sz="2800" dirty="0">
                          <a:effectLst/>
                        </a:rPr>
                        <a:t> </a:t>
                      </a:r>
                      <a:r>
                        <a:rPr lang="en-US" sz="2800" dirty="0" err="1">
                          <a:effectLst/>
                        </a:rPr>
                        <a:t>menilai</a:t>
                      </a:r>
                      <a:r>
                        <a:rPr lang="en-US" sz="2800" dirty="0">
                          <a:effectLst/>
                        </a:rPr>
                        <a:t> </a:t>
                      </a:r>
                      <a:r>
                        <a:rPr lang="en-US" sz="2800" dirty="0" err="1">
                          <a:effectLst/>
                        </a:rPr>
                        <a:t>risiko</a:t>
                      </a:r>
                      <a:r>
                        <a:rPr lang="en-US" sz="2800" dirty="0">
                          <a:effectLst/>
                        </a:rPr>
                        <a:t> </a:t>
                      </a:r>
                      <a:r>
                        <a:rPr lang="en-US" sz="2800" dirty="0" err="1">
                          <a:effectLst/>
                        </a:rPr>
                        <a:t>salah</a:t>
                      </a:r>
                      <a:r>
                        <a:rPr lang="en-US" sz="2800" dirty="0">
                          <a:effectLst/>
                        </a:rPr>
                        <a:t> </a:t>
                      </a:r>
                      <a:r>
                        <a:rPr lang="en-US" sz="2800" dirty="0" err="1">
                          <a:effectLst/>
                        </a:rPr>
                        <a:t>saji</a:t>
                      </a:r>
                      <a:r>
                        <a:rPr lang="en-US" sz="2800" dirty="0">
                          <a:effectLst/>
                        </a:rPr>
                        <a:t> yang material </a:t>
                      </a:r>
                      <a:r>
                        <a:rPr lang="en-US" sz="2800" dirty="0" err="1">
                          <a:effectLst/>
                        </a:rPr>
                        <a:t>dalam</a:t>
                      </a:r>
                      <a:r>
                        <a:rPr lang="en-US" sz="2800" dirty="0">
                          <a:effectLst/>
                        </a:rPr>
                        <a:t> </a:t>
                      </a:r>
                      <a:r>
                        <a:rPr lang="en-US" sz="2800" dirty="0" err="1">
                          <a:effectLst/>
                        </a:rPr>
                        <a:t>laporan</a:t>
                      </a:r>
                      <a:r>
                        <a:rPr lang="en-US" sz="2800" dirty="0">
                          <a:effectLst/>
                        </a:rPr>
                        <a:t> </a:t>
                      </a:r>
                      <a:r>
                        <a:rPr lang="en-US" sz="2800" dirty="0" err="1">
                          <a:effectLst/>
                        </a:rPr>
                        <a:t>keuangan</a:t>
                      </a:r>
                      <a:endParaRPr lang="en-US" sz="2000" dirty="0">
                        <a:effectLst/>
                      </a:endParaRPr>
                    </a:p>
                    <a:p>
                      <a:pPr marL="0" marR="0">
                        <a:lnSpc>
                          <a:spcPct val="115000"/>
                        </a:lnSpc>
                        <a:spcBef>
                          <a:spcPts val="0"/>
                        </a:spcBef>
                        <a:spcAft>
                          <a:spcPts val="0"/>
                        </a:spcAft>
                      </a:pPr>
                      <a:r>
                        <a:rPr lang="en-US" sz="2800" dirty="0">
                          <a:effectLst/>
                        </a:rPr>
                        <a:t> </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46296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LANGKAH AUDIT BERBASIS RISIKO</a:t>
            </a:r>
            <a:r>
              <a:rPr lang="en-US" sz="3600" b="1" i="1" dirty="0" smtClean="0"/>
              <a:t/>
            </a:r>
            <a:br>
              <a:rPr lang="en-US" sz="3600" b="1" i="1" dirty="0" smtClean="0"/>
            </a:br>
            <a:r>
              <a:rPr lang="en-US" sz="3600" b="1" i="1" dirty="0" err="1" smtClean="0"/>
              <a:t>lanjutan</a:t>
            </a:r>
            <a:r>
              <a:rPr lang="en-US" sz="3600" b="1" i="1" dirty="0" smtClean="0"/>
              <a:t>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3725768"/>
              </p:ext>
            </p:extLst>
          </p:nvPr>
        </p:nvGraphicFramePr>
        <p:xfrm>
          <a:off x="457200" y="1421066"/>
          <a:ext cx="8382000" cy="5398008"/>
        </p:xfrm>
        <a:graphic>
          <a:graphicData uri="http://schemas.openxmlformats.org/drawingml/2006/table">
            <a:tbl>
              <a:tblPr firstRow="1" firstCol="1" bandRow="1">
                <a:tableStyleId>{5C22544A-7EE6-4342-B048-85BDC9FD1C3A}</a:tableStyleId>
              </a:tblPr>
              <a:tblGrid>
                <a:gridCol w="1371600"/>
                <a:gridCol w="7010400"/>
              </a:tblGrid>
              <a:tr h="1600200">
                <a:tc>
                  <a:txBody>
                    <a:bodyPr/>
                    <a:lstStyle/>
                    <a:p>
                      <a:pPr marL="0" marR="0">
                        <a:lnSpc>
                          <a:spcPct val="115000"/>
                        </a:lnSpc>
                        <a:spcBef>
                          <a:spcPts val="0"/>
                        </a:spcBef>
                        <a:spcAft>
                          <a:spcPts val="0"/>
                        </a:spcAft>
                      </a:pPr>
                      <a:r>
                        <a:rPr lang="en-US" sz="2800" dirty="0">
                          <a:effectLst/>
                        </a:rPr>
                        <a:t>RISK RESPONSE ( MENANGGAPI RISIKO)</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err="1">
                          <a:effectLst/>
                        </a:rPr>
                        <a:t>Apakah</a:t>
                      </a:r>
                      <a:r>
                        <a:rPr lang="en-US" sz="2800" dirty="0">
                          <a:effectLst/>
                        </a:rPr>
                        <a:t> </a:t>
                      </a:r>
                      <a:r>
                        <a:rPr lang="en-US" sz="2800" dirty="0" err="1">
                          <a:effectLst/>
                        </a:rPr>
                        <a:t>pristiwa</a:t>
                      </a:r>
                      <a:r>
                        <a:rPr lang="en-US" sz="2800" dirty="0">
                          <a:effectLst/>
                        </a:rPr>
                        <a:t> yang </a:t>
                      </a:r>
                      <a:r>
                        <a:rPr lang="en-US" sz="2800" dirty="0" err="1">
                          <a:effectLst/>
                        </a:rPr>
                        <a:t>diidentifikasi</a:t>
                      </a:r>
                      <a:r>
                        <a:rPr lang="en-US" sz="2800" dirty="0">
                          <a:effectLst/>
                        </a:rPr>
                        <a:t> </a:t>
                      </a:r>
                      <a:r>
                        <a:rPr lang="en-US" sz="2800" dirty="0" err="1">
                          <a:effectLst/>
                        </a:rPr>
                        <a:t>tahap</a:t>
                      </a:r>
                      <a:r>
                        <a:rPr lang="en-US" sz="2800" dirty="0">
                          <a:effectLst/>
                        </a:rPr>
                        <a:t> risk assessment, </a:t>
                      </a:r>
                      <a:r>
                        <a:rPr lang="en-US" sz="2800" dirty="0" err="1">
                          <a:effectLst/>
                        </a:rPr>
                        <a:t>memang</a:t>
                      </a:r>
                      <a:r>
                        <a:rPr lang="en-US" sz="2800" dirty="0">
                          <a:effectLst/>
                        </a:rPr>
                        <a:t> </a:t>
                      </a:r>
                      <a:r>
                        <a:rPr lang="en-US" sz="2800" dirty="0" err="1">
                          <a:effectLst/>
                        </a:rPr>
                        <a:t>terjadi</a:t>
                      </a:r>
                      <a:r>
                        <a:rPr lang="en-US" sz="2800" dirty="0">
                          <a:effectLst/>
                        </a:rPr>
                        <a:t> </a:t>
                      </a:r>
                      <a:r>
                        <a:rPr lang="en-US" sz="2800" dirty="0" err="1">
                          <a:effectLst/>
                        </a:rPr>
                        <a:t>dan</a:t>
                      </a:r>
                      <a:r>
                        <a:rPr lang="en-US" sz="2800" dirty="0">
                          <a:effectLst/>
                        </a:rPr>
                        <a:t> </a:t>
                      </a:r>
                      <a:r>
                        <a:rPr lang="en-US" sz="2800" dirty="0" err="1">
                          <a:effectLst/>
                        </a:rPr>
                        <a:t>mengakibatkan</a:t>
                      </a:r>
                      <a:r>
                        <a:rPr lang="en-US" sz="2800" dirty="0">
                          <a:effectLst/>
                        </a:rPr>
                        <a:t> </a:t>
                      </a:r>
                      <a:r>
                        <a:rPr lang="en-US" sz="2800" dirty="0" err="1">
                          <a:effectLst/>
                        </a:rPr>
                        <a:t>salah</a:t>
                      </a:r>
                      <a:r>
                        <a:rPr lang="en-US" sz="2800" dirty="0">
                          <a:effectLst/>
                        </a:rPr>
                        <a:t> </a:t>
                      </a:r>
                      <a:r>
                        <a:rPr lang="en-US" sz="2800" dirty="0" err="1">
                          <a:effectLst/>
                        </a:rPr>
                        <a:t>saji</a:t>
                      </a:r>
                      <a:r>
                        <a:rPr lang="en-US" sz="2800" dirty="0">
                          <a:effectLst/>
                        </a:rPr>
                        <a:t> material </a:t>
                      </a:r>
                      <a:r>
                        <a:rPr lang="en-US" sz="2800" dirty="0" err="1">
                          <a:effectLst/>
                        </a:rPr>
                        <a:t>dalam</a:t>
                      </a:r>
                      <a:r>
                        <a:rPr lang="en-US" sz="2800" dirty="0">
                          <a:effectLst/>
                        </a:rPr>
                        <a:t> </a:t>
                      </a:r>
                      <a:r>
                        <a:rPr lang="en-US" sz="2800" dirty="0" err="1">
                          <a:effectLst/>
                        </a:rPr>
                        <a:t>laporan</a:t>
                      </a:r>
                      <a:r>
                        <a:rPr lang="en-US" sz="2800" dirty="0">
                          <a:effectLst/>
                        </a:rPr>
                        <a:t> </a:t>
                      </a:r>
                      <a:r>
                        <a:rPr lang="en-US" sz="2800" dirty="0" err="1">
                          <a:effectLst/>
                        </a:rPr>
                        <a:t>keuangan</a:t>
                      </a:r>
                      <a:endParaRPr lang="en-US" sz="2000" dirty="0">
                        <a:effectLst/>
                      </a:endParaRPr>
                    </a:p>
                    <a:p>
                      <a:pPr marL="0" marR="0">
                        <a:lnSpc>
                          <a:spcPct val="115000"/>
                        </a:lnSpc>
                        <a:spcBef>
                          <a:spcPts val="0"/>
                        </a:spcBef>
                        <a:spcAft>
                          <a:spcPts val="0"/>
                        </a:spcAft>
                      </a:pPr>
                      <a:r>
                        <a:rPr lang="en-US" sz="2800" dirty="0">
                          <a:effectLst/>
                        </a:rPr>
                        <a:t> </a:t>
                      </a:r>
                      <a:endParaRPr lang="en-US" sz="2000" dirty="0">
                        <a:effectLst/>
                      </a:endParaRPr>
                    </a:p>
                    <a:p>
                      <a:pPr marL="0" marR="0">
                        <a:lnSpc>
                          <a:spcPct val="115000"/>
                        </a:lnSpc>
                        <a:spcBef>
                          <a:spcPts val="0"/>
                        </a:spcBef>
                        <a:spcAft>
                          <a:spcPts val="0"/>
                        </a:spcAft>
                      </a:pPr>
                      <a:r>
                        <a:rPr lang="en-US" sz="2800" dirty="0" err="1">
                          <a:effectLst/>
                        </a:rPr>
                        <a:t>Merancang</a:t>
                      </a:r>
                      <a:r>
                        <a:rPr lang="en-US" sz="2800" dirty="0">
                          <a:effectLst/>
                        </a:rPr>
                        <a:t> </a:t>
                      </a:r>
                      <a:r>
                        <a:rPr lang="en-US" sz="2800" dirty="0" err="1">
                          <a:effectLst/>
                        </a:rPr>
                        <a:t>dan</a:t>
                      </a:r>
                      <a:r>
                        <a:rPr lang="en-US" sz="2800" dirty="0">
                          <a:effectLst/>
                        </a:rPr>
                        <a:t> </a:t>
                      </a:r>
                      <a:r>
                        <a:rPr lang="en-US" sz="2800" dirty="0" err="1">
                          <a:effectLst/>
                        </a:rPr>
                        <a:t>melaksanakan</a:t>
                      </a:r>
                      <a:r>
                        <a:rPr lang="en-US" sz="2800" dirty="0">
                          <a:effectLst/>
                        </a:rPr>
                        <a:t> </a:t>
                      </a:r>
                      <a:r>
                        <a:rPr lang="en-US" sz="2800" dirty="0" err="1">
                          <a:effectLst/>
                        </a:rPr>
                        <a:t>prosedur</a:t>
                      </a:r>
                      <a:r>
                        <a:rPr lang="en-US" sz="2800" dirty="0">
                          <a:effectLst/>
                        </a:rPr>
                        <a:t> audit </a:t>
                      </a:r>
                      <a:r>
                        <a:rPr lang="en-US" sz="2800" dirty="0" err="1">
                          <a:effectLst/>
                        </a:rPr>
                        <a:t>selanjutnya</a:t>
                      </a:r>
                      <a:r>
                        <a:rPr lang="en-US" sz="2800" dirty="0">
                          <a:effectLst/>
                        </a:rPr>
                        <a:t> yang </a:t>
                      </a:r>
                      <a:r>
                        <a:rPr lang="en-US" sz="2800" dirty="0" err="1">
                          <a:effectLst/>
                        </a:rPr>
                        <a:t>menanggapi</a:t>
                      </a:r>
                      <a:r>
                        <a:rPr lang="en-US" sz="2800" dirty="0">
                          <a:effectLst/>
                        </a:rPr>
                        <a:t> </a:t>
                      </a:r>
                      <a:r>
                        <a:rPr lang="en-US" sz="2800" dirty="0" err="1">
                          <a:effectLst/>
                        </a:rPr>
                        <a:t>riskiko</a:t>
                      </a:r>
                      <a:r>
                        <a:rPr lang="en-US" sz="2800" dirty="0">
                          <a:effectLst/>
                        </a:rPr>
                        <a:t> (</a:t>
                      </a:r>
                      <a:r>
                        <a:rPr lang="en-US" sz="2800" dirty="0" err="1">
                          <a:effectLst/>
                        </a:rPr>
                        <a:t>salah</a:t>
                      </a:r>
                      <a:r>
                        <a:rPr lang="en-US" sz="2800" dirty="0">
                          <a:effectLst/>
                        </a:rPr>
                        <a:t> </a:t>
                      </a:r>
                      <a:r>
                        <a:rPr lang="en-US" sz="2800" dirty="0" err="1">
                          <a:effectLst/>
                        </a:rPr>
                        <a:t>saji</a:t>
                      </a:r>
                      <a:r>
                        <a:rPr lang="en-US" sz="2800" dirty="0">
                          <a:effectLst/>
                        </a:rPr>
                        <a:t> yang material) yang </a:t>
                      </a:r>
                      <a:r>
                        <a:rPr lang="en-US" sz="2800" dirty="0" err="1">
                          <a:effectLst/>
                        </a:rPr>
                        <a:t>telah</a:t>
                      </a:r>
                      <a:r>
                        <a:rPr lang="en-US" sz="2800" dirty="0">
                          <a:effectLst/>
                        </a:rPr>
                        <a:t> </a:t>
                      </a:r>
                      <a:r>
                        <a:rPr lang="en-US" sz="2800" dirty="0" err="1">
                          <a:effectLst/>
                        </a:rPr>
                        <a:t>diidentifikasi</a:t>
                      </a:r>
                      <a:r>
                        <a:rPr lang="en-US" sz="2800" dirty="0">
                          <a:effectLst/>
                        </a:rPr>
                        <a:t> </a:t>
                      </a:r>
                      <a:r>
                        <a:rPr lang="en-US" sz="2800" dirty="0" err="1">
                          <a:effectLst/>
                        </a:rPr>
                        <a:t>dan</a:t>
                      </a:r>
                      <a:r>
                        <a:rPr lang="en-US" sz="2800" dirty="0">
                          <a:effectLst/>
                        </a:rPr>
                        <a:t> </a:t>
                      </a:r>
                      <a:r>
                        <a:rPr lang="en-US" sz="2800" dirty="0" err="1">
                          <a:effectLst/>
                        </a:rPr>
                        <a:t>dinilai</a:t>
                      </a:r>
                      <a:r>
                        <a:rPr lang="en-US" sz="2800" dirty="0">
                          <a:effectLst/>
                        </a:rPr>
                        <a:t>, </a:t>
                      </a:r>
                      <a:r>
                        <a:rPr lang="en-US" sz="2800" dirty="0" err="1">
                          <a:effectLst/>
                        </a:rPr>
                        <a:t>pada</a:t>
                      </a:r>
                      <a:r>
                        <a:rPr lang="en-US" sz="2800" dirty="0">
                          <a:effectLst/>
                        </a:rPr>
                        <a:t> </a:t>
                      </a:r>
                      <a:r>
                        <a:rPr lang="en-US" sz="2800" dirty="0" err="1">
                          <a:effectLst/>
                        </a:rPr>
                        <a:t>tingkat</a:t>
                      </a:r>
                      <a:r>
                        <a:rPr lang="en-US" sz="2800" dirty="0">
                          <a:effectLst/>
                        </a:rPr>
                        <a:t> </a:t>
                      </a:r>
                      <a:r>
                        <a:rPr lang="en-US" sz="2800" dirty="0" err="1">
                          <a:effectLst/>
                        </a:rPr>
                        <a:t>laporan</a:t>
                      </a:r>
                      <a:r>
                        <a:rPr lang="en-US" sz="2800" dirty="0">
                          <a:effectLst/>
                        </a:rPr>
                        <a:t> </a:t>
                      </a:r>
                      <a:r>
                        <a:rPr lang="en-US" sz="2800" dirty="0" err="1">
                          <a:effectLst/>
                        </a:rPr>
                        <a:t>keuangan</a:t>
                      </a:r>
                      <a:r>
                        <a:rPr lang="en-US" sz="2800" dirty="0">
                          <a:effectLst/>
                        </a:rPr>
                        <a:t> </a:t>
                      </a:r>
                      <a:r>
                        <a:rPr lang="en-US" sz="2800" dirty="0" err="1">
                          <a:effectLst/>
                        </a:rPr>
                        <a:t>dan</a:t>
                      </a:r>
                      <a:r>
                        <a:rPr lang="en-US" sz="2800" dirty="0">
                          <a:effectLst/>
                        </a:rPr>
                        <a:t> </a:t>
                      </a:r>
                      <a:r>
                        <a:rPr lang="en-US" sz="2800" dirty="0" err="1">
                          <a:effectLst/>
                        </a:rPr>
                        <a:t>asersi</a:t>
                      </a:r>
                      <a:endParaRPr lang="en-US" sz="2000" dirty="0">
                        <a:effectLst/>
                      </a:endParaRPr>
                    </a:p>
                    <a:p>
                      <a:pPr marL="0" marR="0">
                        <a:lnSpc>
                          <a:spcPct val="115000"/>
                        </a:lnSpc>
                        <a:spcBef>
                          <a:spcPts val="0"/>
                        </a:spcBef>
                        <a:spcAft>
                          <a:spcPts val="0"/>
                        </a:spcAft>
                      </a:pPr>
                      <a:r>
                        <a:rPr lang="en-US" sz="2800" dirty="0">
                          <a:effectLst/>
                        </a:rPr>
                        <a:t> </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914569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LANGKAH AUDIT BERBASIS RISIKO</a:t>
            </a:r>
            <a:r>
              <a:rPr lang="en-US" sz="3600" b="1" i="1" dirty="0" smtClean="0"/>
              <a:t/>
            </a:r>
            <a:br>
              <a:rPr lang="en-US" sz="3600" b="1" i="1" dirty="0" smtClean="0"/>
            </a:br>
            <a:r>
              <a:rPr lang="en-US" sz="3600" b="1" i="1" dirty="0" err="1" smtClean="0"/>
              <a:t>lanjutan</a:t>
            </a:r>
            <a:r>
              <a:rPr lang="en-US" sz="3600" b="1" i="1"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4673649"/>
              </p:ext>
            </p:extLst>
          </p:nvPr>
        </p:nvGraphicFramePr>
        <p:xfrm>
          <a:off x="457201" y="1421066"/>
          <a:ext cx="8458199" cy="4907280"/>
        </p:xfrm>
        <a:graphic>
          <a:graphicData uri="http://schemas.openxmlformats.org/drawingml/2006/table">
            <a:tbl>
              <a:tblPr firstRow="1" firstCol="1" bandRow="1">
                <a:tableStyleId>{5C22544A-7EE6-4342-B048-85BDC9FD1C3A}</a:tableStyleId>
              </a:tblPr>
              <a:tblGrid>
                <a:gridCol w="1447800"/>
                <a:gridCol w="7010399"/>
              </a:tblGrid>
              <a:tr h="1676399">
                <a:tc>
                  <a:txBody>
                    <a:bodyPr/>
                    <a:lstStyle/>
                    <a:p>
                      <a:pPr marL="0" marR="0">
                        <a:lnSpc>
                          <a:spcPct val="115000"/>
                        </a:lnSpc>
                        <a:spcBef>
                          <a:spcPts val="0"/>
                        </a:spcBef>
                        <a:spcAft>
                          <a:spcPts val="0"/>
                        </a:spcAft>
                      </a:pPr>
                      <a:r>
                        <a:rPr lang="en-US" sz="2800" dirty="0">
                          <a:effectLst/>
                        </a:rPr>
                        <a:t>REPORTING (PELAPORAN)</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err="1">
                          <a:effectLst/>
                        </a:rPr>
                        <a:t>Opini</a:t>
                      </a:r>
                      <a:r>
                        <a:rPr lang="en-US" sz="2800" dirty="0">
                          <a:effectLst/>
                        </a:rPr>
                        <a:t> audit </a:t>
                      </a:r>
                      <a:r>
                        <a:rPr lang="en-US" sz="2800" dirty="0" err="1">
                          <a:effectLst/>
                        </a:rPr>
                        <a:t>apa</a:t>
                      </a:r>
                      <a:r>
                        <a:rPr lang="en-US" sz="2800" dirty="0">
                          <a:effectLst/>
                        </a:rPr>
                        <a:t> yang </a:t>
                      </a:r>
                      <a:r>
                        <a:rPr lang="en-US" sz="2800" dirty="0" err="1">
                          <a:effectLst/>
                        </a:rPr>
                        <a:t>tepat</a:t>
                      </a:r>
                      <a:r>
                        <a:rPr lang="en-US" sz="2800" dirty="0">
                          <a:effectLst/>
                        </a:rPr>
                        <a:t> (</a:t>
                      </a:r>
                      <a:r>
                        <a:rPr lang="en-US" sz="2800" dirty="0" err="1">
                          <a:effectLst/>
                        </a:rPr>
                        <a:t>berdasar</a:t>
                      </a:r>
                      <a:r>
                        <a:rPr lang="en-US" sz="2800" dirty="0">
                          <a:effectLst/>
                        </a:rPr>
                        <a:t> </a:t>
                      </a:r>
                      <a:r>
                        <a:rPr lang="en-US" sz="2800" dirty="0" err="1">
                          <a:effectLst/>
                        </a:rPr>
                        <a:t>bukti</a:t>
                      </a:r>
                      <a:r>
                        <a:rPr lang="en-US" sz="2800" dirty="0">
                          <a:effectLst/>
                        </a:rPr>
                        <a:t> audit yang </a:t>
                      </a:r>
                      <a:r>
                        <a:rPr lang="en-US" sz="2800" dirty="0" err="1">
                          <a:effectLst/>
                        </a:rPr>
                        <a:t>diperoleh</a:t>
                      </a:r>
                      <a:r>
                        <a:rPr lang="en-US" sz="2800" dirty="0">
                          <a:effectLst/>
                        </a:rPr>
                        <a:t>) yang </a:t>
                      </a:r>
                      <a:r>
                        <a:rPr lang="en-US" sz="2800" dirty="0" err="1">
                          <a:effectLst/>
                        </a:rPr>
                        <a:t>harus</a:t>
                      </a:r>
                      <a:r>
                        <a:rPr lang="en-US" sz="2800" dirty="0">
                          <a:effectLst/>
                        </a:rPr>
                        <a:t> </a:t>
                      </a:r>
                      <a:r>
                        <a:rPr lang="en-US" sz="2800" dirty="0" err="1">
                          <a:effectLst/>
                        </a:rPr>
                        <a:t>diberikan</a:t>
                      </a:r>
                      <a:r>
                        <a:rPr lang="en-US" sz="2800" dirty="0">
                          <a:effectLst/>
                        </a:rPr>
                        <a:t> </a:t>
                      </a:r>
                      <a:r>
                        <a:rPr lang="en-US" sz="2800" dirty="0" err="1">
                          <a:effectLst/>
                        </a:rPr>
                        <a:t>atas</a:t>
                      </a:r>
                      <a:r>
                        <a:rPr lang="en-US" sz="2800" dirty="0">
                          <a:effectLst/>
                        </a:rPr>
                        <a:t> </a:t>
                      </a:r>
                      <a:r>
                        <a:rPr lang="en-US" sz="2800" dirty="0" err="1">
                          <a:effectLst/>
                        </a:rPr>
                        <a:t>laporan</a:t>
                      </a:r>
                      <a:r>
                        <a:rPr lang="en-US" sz="2800" dirty="0">
                          <a:effectLst/>
                        </a:rPr>
                        <a:t> </a:t>
                      </a:r>
                      <a:r>
                        <a:rPr lang="en-US" sz="2800" dirty="0" err="1">
                          <a:effectLst/>
                        </a:rPr>
                        <a:t>keuangan</a:t>
                      </a:r>
                      <a:endParaRPr lang="en-US" sz="2000" dirty="0">
                        <a:effectLst/>
                      </a:endParaRPr>
                    </a:p>
                    <a:p>
                      <a:pPr marL="0" marR="0">
                        <a:lnSpc>
                          <a:spcPct val="115000"/>
                        </a:lnSpc>
                        <a:spcBef>
                          <a:spcPts val="0"/>
                        </a:spcBef>
                        <a:spcAft>
                          <a:spcPts val="0"/>
                        </a:spcAft>
                      </a:pPr>
                      <a:r>
                        <a:rPr lang="en-US" sz="2800" dirty="0">
                          <a:effectLst/>
                        </a:rPr>
                        <a:t> </a:t>
                      </a:r>
                      <a:endParaRPr lang="en-US" sz="2000" dirty="0">
                        <a:effectLst/>
                      </a:endParaRPr>
                    </a:p>
                    <a:p>
                      <a:pPr marL="0" marR="0">
                        <a:lnSpc>
                          <a:spcPct val="115000"/>
                        </a:lnSpc>
                        <a:spcBef>
                          <a:spcPts val="0"/>
                        </a:spcBef>
                        <a:spcAft>
                          <a:spcPts val="0"/>
                        </a:spcAft>
                      </a:pPr>
                      <a:r>
                        <a:rPr lang="en-US" sz="2800" dirty="0" err="1">
                          <a:effectLst/>
                        </a:rPr>
                        <a:t>Tahap</a:t>
                      </a:r>
                      <a:r>
                        <a:rPr lang="en-US" sz="2800" dirty="0">
                          <a:effectLst/>
                        </a:rPr>
                        <a:t> </a:t>
                      </a:r>
                      <a:r>
                        <a:rPr lang="en-US" sz="2800" dirty="0" err="1">
                          <a:effectLst/>
                        </a:rPr>
                        <a:t>melaporkan</a:t>
                      </a:r>
                      <a:r>
                        <a:rPr lang="en-US" sz="2800" dirty="0">
                          <a:effectLst/>
                        </a:rPr>
                        <a:t> </a:t>
                      </a:r>
                      <a:r>
                        <a:rPr lang="en-US" sz="2800" dirty="0" err="1">
                          <a:effectLst/>
                        </a:rPr>
                        <a:t>meliputi</a:t>
                      </a:r>
                      <a:r>
                        <a:rPr lang="en-US" sz="2800" dirty="0">
                          <a:effectLst/>
                        </a:rPr>
                        <a:t> :</a:t>
                      </a:r>
                      <a:endParaRPr lang="en-US" sz="2000" dirty="0">
                        <a:effectLst/>
                      </a:endParaRPr>
                    </a:p>
                    <a:p>
                      <a:pPr marL="342900" marR="0" lvl="0" indent="-342900">
                        <a:lnSpc>
                          <a:spcPct val="115000"/>
                        </a:lnSpc>
                        <a:spcBef>
                          <a:spcPts val="0"/>
                        </a:spcBef>
                        <a:spcAft>
                          <a:spcPts val="0"/>
                        </a:spcAft>
                        <a:buFont typeface="+mj-lt"/>
                        <a:buAutoNum type="alphaLcParenR"/>
                      </a:pPr>
                      <a:r>
                        <a:rPr lang="en-US" sz="2800" dirty="0" err="1">
                          <a:effectLst/>
                        </a:rPr>
                        <a:t>Merumuskan</a:t>
                      </a:r>
                      <a:r>
                        <a:rPr lang="en-US" sz="2800" dirty="0">
                          <a:effectLst/>
                        </a:rPr>
                        <a:t> </a:t>
                      </a:r>
                      <a:r>
                        <a:rPr lang="en-US" sz="2800" dirty="0" err="1">
                          <a:effectLst/>
                        </a:rPr>
                        <a:t>pendapat</a:t>
                      </a:r>
                      <a:r>
                        <a:rPr lang="en-US" sz="2800" dirty="0">
                          <a:effectLst/>
                        </a:rPr>
                        <a:t> </a:t>
                      </a:r>
                      <a:r>
                        <a:rPr lang="en-US" sz="2800" dirty="0" err="1">
                          <a:effectLst/>
                        </a:rPr>
                        <a:t>berdasarkan</a:t>
                      </a:r>
                      <a:r>
                        <a:rPr lang="en-US" sz="2800" dirty="0">
                          <a:effectLst/>
                        </a:rPr>
                        <a:t> </a:t>
                      </a:r>
                      <a:r>
                        <a:rPr lang="en-US" sz="2800" dirty="0" err="1">
                          <a:effectLst/>
                        </a:rPr>
                        <a:t>bukti</a:t>
                      </a:r>
                      <a:r>
                        <a:rPr lang="en-US" sz="2800" dirty="0">
                          <a:effectLst/>
                        </a:rPr>
                        <a:t> </a:t>
                      </a:r>
                      <a:r>
                        <a:rPr lang="en-US" sz="2800" dirty="0" err="1">
                          <a:effectLst/>
                        </a:rPr>
                        <a:t>audi</a:t>
                      </a:r>
                      <a:r>
                        <a:rPr lang="en-US" sz="2800" dirty="0">
                          <a:effectLst/>
                        </a:rPr>
                        <a:t> yang </a:t>
                      </a:r>
                      <a:r>
                        <a:rPr lang="en-US" sz="2800" dirty="0" err="1">
                          <a:effectLst/>
                        </a:rPr>
                        <a:t>diperoleh</a:t>
                      </a:r>
                      <a:endParaRPr lang="en-US" sz="2000" dirty="0">
                        <a:effectLst/>
                      </a:endParaRPr>
                    </a:p>
                    <a:p>
                      <a:pPr marL="342900" marR="0" lvl="0" indent="-342900">
                        <a:lnSpc>
                          <a:spcPct val="115000"/>
                        </a:lnSpc>
                        <a:spcBef>
                          <a:spcPts val="0"/>
                        </a:spcBef>
                        <a:spcAft>
                          <a:spcPts val="0"/>
                        </a:spcAft>
                        <a:buFont typeface="+mj-lt"/>
                        <a:buAutoNum type="alphaLcParenR"/>
                      </a:pPr>
                      <a:r>
                        <a:rPr lang="en-US" sz="2800" dirty="0" err="1">
                          <a:effectLst/>
                        </a:rPr>
                        <a:t>Membuat</a:t>
                      </a:r>
                      <a:r>
                        <a:rPr lang="en-US" sz="2800" dirty="0">
                          <a:effectLst/>
                        </a:rPr>
                        <a:t> </a:t>
                      </a:r>
                      <a:r>
                        <a:rPr lang="en-US" sz="2800" dirty="0" err="1">
                          <a:effectLst/>
                        </a:rPr>
                        <a:t>dan</a:t>
                      </a:r>
                      <a:r>
                        <a:rPr lang="en-US" sz="2800" dirty="0">
                          <a:effectLst/>
                        </a:rPr>
                        <a:t> </a:t>
                      </a:r>
                      <a:r>
                        <a:rPr lang="en-US" sz="2800" dirty="0" err="1">
                          <a:effectLst/>
                        </a:rPr>
                        <a:t>menerbitkan</a:t>
                      </a:r>
                      <a:r>
                        <a:rPr lang="en-US" sz="2800" dirty="0">
                          <a:effectLst/>
                        </a:rPr>
                        <a:t> </a:t>
                      </a:r>
                      <a:r>
                        <a:rPr lang="en-US" sz="2800" dirty="0" err="1">
                          <a:effectLst/>
                        </a:rPr>
                        <a:t>laporan</a:t>
                      </a:r>
                      <a:r>
                        <a:rPr lang="en-US" sz="2800" dirty="0">
                          <a:effectLst/>
                        </a:rPr>
                        <a:t> yang </a:t>
                      </a:r>
                      <a:r>
                        <a:rPr lang="en-US" sz="2800" dirty="0" err="1">
                          <a:effectLst/>
                        </a:rPr>
                        <a:t>tepat</a:t>
                      </a:r>
                      <a:r>
                        <a:rPr lang="en-US" sz="2800" dirty="0">
                          <a:effectLst/>
                        </a:rPr>
                        <a:t> </a:t>
                      </a:r>
                      <a:r>
                        <a:rPr lang="en-US" sz="2800" dirty="0" err="1">
                          <a:effectLst/>
                        </a:rPr>
                        <a:t>sesuai</a:t>
                      </a:r>
                      <a:r>
                        <a:rPr lang="en-US" sz="2800" dirty="0">
                          <a:effectLst/>
                        </a:rPr>
                        <a:t> </a:t>
                      </a:r>
                      <a:r>
                        <a:rPr lang="en-US" sz="2800" dirty="0" err="1">
                          <a:effectLst/>
                        </a:rPr>
                        <a:t>kesimpulan</a:t>
                      </a:r>
                      <a:r>
                        <a:rPr lang="en-US" sz="2800" dirty="0">
                          <a:effectLst/>
                        </a:rPr>
                        <a:t> yang </a:t>
                      </a:r>
                      <a:r>
                        <a:rPr lang="en-US" sz="2800" dirty="0" err="1">
                          <a:effectLst/>
                        </a:rPr>
                        <a:t>ditarik</a:t>
                      </a:r>
                      <a:endParaRPr lang="en-US" sz="2000" dirty="0">
                        <a:effectLst/>
                      </a:endParaRPr>
                    </a:p>
                    <a:p>
                      <a:pPr marL="457200" marR="0">
                        <a:lnSpc>
                          <a:spcPct val="115000"/>
                        </a:lnSpc>
                        <a:spcBef>
                          <a:spcPts val="0"/>
                        </a:spcBef>
                        <a:spcAft>
                          <a:spcPts val="0"/>
                        </a:spcAft>
                      </a:pPr>
                      <a:r>
                        <a:rPr lang="en-US" sz="2800" dirty="0">
                          <a:effectLst/>
                        </a:rPr>
                        <a:t> </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62832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KEHARUSAN </a:t>
            </a:r>
            <a:r>
              <a:rPr lang="en-US" b="1" dirty="0"/>
              <a:t>DALAM TAHAP RISK ASSESSMENT</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5170770"/>
              </p:ext>
            </p:extLst>
          </p:nvPr>
        </p:nvGraphicFramePr>
        <p:xfrm>
          <a:off x="457200" y="1447751"/>
          <a:ext cx="8153400" cy="4276344"/>
        </p:xfrm>
        <a:graphic>
          <a:graphicData uri="http://schemas.openxmlformats.org/drawingml/2006/table">
            <a:tbl>
              <a:tblPr firstRow="1" firstCol="1" bandRow="1">
                <a:tableStyleId>{5C22544A-7EE6-4342-B048-85BDC9FD1C3A}</a:tableStyleId>
              </a:tblPr>
              <a:tblGrid>
                <a:gridCol w="2286000"/>
                <a:gridCol w="5867400"/>
              </a:tblGrid>
              <a:tr h="0">
                <a:tc>
                  <a:txBody>
                    <a:bodyPr/>
                    <a:lstStyle/>
                    <a:p>
                      <a:pPr marL="0" marR="0" algn="ctr">
                        <a:lnSpc>
                          <a:spcPct val="115000"/>
                        </a:lnSpc>
                        <a:spcBef>
                          <a:spcPts val="0"/>
                        </a:spcBef>
                        <a:spcAft>
                          <a:spcPts val="0"/>
                        </a:spcAft>
                      </a:pPr>
                      <a:r>
                        <a:rPr lang="en-US" sz="2800" dirty="0" err="1">
                          <a:effectLst/>
                        </a:rPr>
                        <a:t>Keharusan</a:t>
                      </a:r>
                      <a:endParaRPr lang="en-US" sz="1800" dirty="0">
                        <a:effectLst/>
                        <a:latin typeface="Calibri"/>
                        <a:ea typeface="Calibri"/>
                        <a:cs typeface="Times New Roman"/>
                      </a:endParaRPr>
                    </a:p>
                  </a:txBody>
                  <a:tcPr marL="27163" marR="27163" marT="0" marB="0"/>
                </a:tc>
                <a:tc>
                  <a:txBody>
                    <a:bodyPr/>
                    <a:lstStyle/>
                    <a:p>
                      <a:pPr marL="0" marR="0" algn="ctr">
                        <a:lnSpc>
                          <a:spcPct val="115000"/>
                        </a:lnSpc>
                        <a:spcBef>
                          <a:spcPts val="0"/>
                        </a:spcBef>
                        <a:spcAft>
                          <a:spcPts val="0"/>
                        </a:spcAft>
                      </a:pPr>
                      <a:r>
                        <a:rPr lang="en-US" sz="2800">
                          <a:effectLst/>
                        </a:rPr>
                        <a:t>Penjelasan</a:t>
                      </a:r>
                      <a:endParaRPr lang="en-US" sz="1800">
                        <a:effectLst/>
                        <a:latin typeface="Calibri"/>
                        <a:ea typeface="Calibri"/>
                        <a:cs typeface="Times New Roman"/>
                      </a:endParaRPr>
                    </a:p>
                  </a:txBody>
                  <a:tcPr marL="27163" marR="27163" marT="0" marB="0"/>
                </a:tc>
              </a:tr>
              <a:tr h="388733">
                <a:tc>
                  <a:txBody>
                    <a:bodyPr/>
                    <a:lstStyle/>
                    <a:p>
                      <a:pPr marL="0" marR="0">
                        <a:lnSpc>
                          <a:spcPct val="115000"/>
                        </a:lnSpc>
                        <a:spcBef>
                          <a:spcPts val="0"/>
                        </a:spcBef>
                        <a:spcAft>
                          <a:spcPts val="0"/>
                        </a:spcAft>
                      </a:pPr>
                      <a:r>
                        <a:rPr lang="en-US" sz="2400" dirty="0" err="1">
                          <a:effectLst/>
                        </a:rPr>
                        <a:t>Sejak</a:t>
                      </a:r>
                      <a:r>
                        <a:rPr lang="en-US" sz="2400" dirty="0">
                          <a:effectLst/>
                        </a:rPr>
                        <a:t> </a:t>
                      </a:r>
                      <a:r>
                        <a:rPr lang="en-US" sz="2400" dirty="0" err="1">
                          <a:effectLst/>
                        </a:rPr>
                        <a:t>awal</a:t>
                      </a:r>
                      <a:r>
                        <a:rPr lang="en-US" sz="2400" dirty="0">
                          <a:effectLst/>
                        </a:rPr>
                        <a:t>, </a:t>
                      </a:r>
                      <a:r>
                        <a:rPr lang="en-US" sz="2400" dirty="0" err="1">
                          <a:effectLst/>
                        </a:rPr>
                        <a:t>libatkan</a:t>
                      </a:r>
                      <a:r>
                        <a:rPr lang="en-US" sz="2400" dirty="0">
                          <a:effectLst/>
                        </a:rPr>
                        <a:t> auditor senior</a:t>
                      </a:r>
                      <a:endParaRPr lang="en-US" sz="1800" dirty="0">
                        <a:effectLst/>
                        <a:latin typeface="Calibri"/>
                        <a:ea typeface="Calibri"/>
                        <a:cs typeface="Times New Roman"/>
                      </a:endParaRPr>
                    </a:p>
                  </a:txBody>
                  <a:tcPr marL="27163" marR="27163" marT="0" marB="0"/>
                </a:tc>
                <a:tc>
                  <a:txBody>
                    <a:bodyPr/>
                    <a:lstStyle/>
                    <a:p>
                      <a:pPr marL="0" marR="0">
                        <a:lnSpc>
                          <a:spcPct val="115000"/>
                        </a:lnSpc>
                        <a:spcBef>
                          <a:spcPts val="0"/>
                        </a:spcBef>
                        <a:spcAft>
                          <a:spcPts val="0"/>
                        </a:spcAft>
                      </a:pPr>
                      <a:r>
                        <a:rPr lang="en-US" sz="2400">
                          <a:effectLst/>
                        </a:rPr>
                        <a:t>Keterlibatan auditor senior memastikan perencanaan audit memanfaan pengalaman</a:t>
                      </a:r>
                      <a:endParaRPr lang="en-US" sz="1800">
                        <a:effectLst/>
                        <a:latin typeface="Calibri"/>
                        <a:ea typeface="Calibri"/>
                        <a:cs typeface="Times New Roman"/>
                      </a:endParaRPr>
                    </a:p>
                  </a:txBody>
                  <a:tcPr marL="27163" marR="27163" marT="0" marB="0"/>
                </a:tc>
              </a:tr>
              <a:tr h="485916">
                <a:tc>
                  <a:txBody>
                    <a:bodyPr/>
                    <a:lstStyle/>
                    <a:p>
                      <a:pPr marL="0" marR="0">
                        <a:lnSpc>
                          <a:spcPct val="115000"/>
                        </a:lnSpc>
                        <a:spcBef>
                          <a:spcPts val="0"/>
                        </a:spcBef>
                        <a:spcAft>
                          <a:spcPts val="0"/>
                        </a:spcAft>
                      </a:pPr>
                      <a:r>
                        <a:rPr lang="en-US" sz="2400" dirty="0" err="1">
                          <a:effectLst/>
                        </a:rPr>
                        <a:t>Tekankan</a:t>
                      </a:r>
                      <a:r>
                        <a:rPr lang="en-US" sz="2400" dirty="0">
                          <a:effectLst/>
                        </a:rPr>
                        <a:t> </a:t>
                      </a:r>
                      <a:r>
                        <a:rPr lang="en-US" sz="2400" dirty="0" err="1">
                          <a:effectLst/>
                        </a:rPr>
                        <a:t>Skeptisisme</a:t>
                      </a:r>
                      <a:r>
                        <a:rPr lang="en-US" sz="2400" dirty="0">
                          <a:effectLst/>
                        </a:rPr>
                        <a:t> professional</a:t>
                      </a:r>
                      <a:endParaRPr lang="en-US" sz="1800" dirty="0">
                        <a:effectLst/>
                        <a:latin typeface="Calibri"/>
                        <a:ea typeface="Calibri"/>
                        <a:cs typeface="Times New Roman"/>
                      </a:endParaRPr>
                    </a:p>
                  </a:txBody>
                  <a:tcPr marL="27163" marR="27163" marT="0" marB="0"/>
                </a:tc>
                <a:tc>
                  <a:txBody>
                    <a:bodyPr/>
                    <a:lstStyle/>
                    <a:p>
                      <a:pPr marL="0" marR="0">
                        <a:lnSpc>
                          <a:spcPct val="115000"/>
                        </a:lnSpc>
                        <a:spcBef>
                          <a:spcPts val="0"/>
                        </a:spcBef>
                        <a:spcAft>
                          <a:spcPts val="0"/>
                        </a:spcAft>
                      </a:pPr>
                      <a:r>
                        <a:rPr lang="en-US" sz="2400" dirty="0" err="1">
                          <a:effectLst/>
                        </a:rPr>
                        <a:t>Manajemen</a:t>
                      </a:r>
                      <a:r>
                        <a:rPr lang="en-US" sz="2400" dirty="0">
                          <a:effectLst/>
                        </a:rPr>
                        <a:t> </a:t>
                      </a:r>
                      <a:r>
                        <a:rPr lang="en-US" sz="2400" dirty="0" err="1">
                          <a:effectLst/>
                        </a:rPr>
                        <a:t>jujur</a:t>
                      </a:r>
                      <a:r>
                        <a:rPr lang="en-US" sz="2400" dirty="0">
                          <a:effectLst/>
                        </a:rPr>
                        <a:t> </a:t>
                      </a:r>
                      <a:r>
                        <a:rPr lang="en-US" sz="2400" dirty="0" err="1">
                          <a:effectLst/>
                        </a:rPr>
                        <a:t>dan</a:t>
                      </a:r>
                      <a:r>
                        <a:rPr lang="en-US" sz="2400" dirty="0">
                          <a:effectLst/>
                        </a:rPr>
                        <a:t> </a:t>
                      </a:r>
                      <a:r>
                        <a:rPr lang="en-US" sz="2400" dirty="0" err="1">
                          <a:effectLst/>
                        </a:rPr>
                        <a:t>punya</a:t>
                      </a:r>
                      <a:r>
                        <a:rPr lang="en-US" sz="2400" dirty="0">
                          <a:effectLst/>
                        </a:rPr>
                        <a:t> </a:t>
                      </a:r>
                      <a:r>
                        <a:rPr lang="en-US" sz="2400" dirty="0" err="1">
                          <a:effectLst/>
                        </a:rPr>
                        <a:t>int</a:t>
                      </a:r>
                      <a:r>
                        <a:rPr lang="en-US" sz="2000" dirty="0" err="1">
                          <a:effectLst/>
                        </a:rPr>
                        <a:t>egritas</a:t>
                      </a:r>
                      <a:r>
                        <a:rPr lang="en-US" sz="2000" dirty="0">
                          <a:effectLst/>
                        </a:rPr>
                        <a:t>, </a:t>
                      </a:r>
                      <a:r>
                        <a:rPr lang="en-US" sz="2000" dirty="0" err="1">
                          <a:effectLst/>
                        </a:rPr>
                        <a:t>tidak</a:t>
                      </a:r>
                      <a:r>
                        <a:rPr lang="en-US" sz="2000" dirty="0">
                          <a:effectLst/>
                        </a:rPr>
                        <a:t> </a:t>
                      </a:r>
                      <a:r>
                        <a:rPr lang="en-US" sz="2400" dirty="0" err="1">
                          <a:effectLst/>
                        </a:rPr>
                        <a:t>membebaskan</a:t>
                      </a:r>
                      <a:r>
                        <a:rPr lang="en-US" sz="2400" dirty="0">
                          <a:effectLst/>
                        </a:rPr>
                        <a:t> auditor </a:t>
                      </a:r>
                      <a:r>
                        <a:rPr lang="en-US" sz="2400" dirty="0" err="1">
                          <a:effectLst/>
                        </a:rPr>
                        <a:t>dari</a:t>
                      </a:r>
                      <a:r>
                        <a:rPr lang="en-US" sz="2400" dirty="0">
                          <a:effectLst/>
                        </a:rPr>
                        <a:t> </a:t>
                      </a:r>
                      <a:r>
                        <a:rPr lang="en-US" sz="2400" dirty="0" err="1">
                          <a:effectLst/>
                        </a:rPr>
                        <a:t>keharusan</a:t>
                      </a:r>
                      <a:r>
                        <a:rPr lang="en-US" sz="2400" dirty="0">
                          <a:effectLst/>
                        </a:rPr>
                        <a:t> </a:t>
                      </a:r>
                      <a:r>
                        <a:rPr lang="en-US" sz="2400" dirty="0" err="1">
                          <a:effectLst/>
                        </a:rPr>
                        <a:t>mempertahankan</a:t>
                      </a:r>
                      <a:r>
                        <a:rPr lang="en-US" sz="2400" dirty="0">
                          <a:effectLst/>
                        </a:rPr>
                        <a:t> </a:t>
                      </a:r>
                      <a:r>
                        <a:rPr lang="en-US" sz="2400" dirty="0" err="1">
                          <a:effectLst/>
                        </a:rPr>
                        <a:t>skeptisismen</a:t>
                      </a:r>
                      <a:r>
                        <a:rPr lang="en-US" sz="2400" dirty="0">
                          <a:effectLst/>
                        </a:rPr>
                        <a:t> professional </a:t>
                      </a:r>
                      <a:r>
                        <a:rPr lang="en-US" sz="2400" dirty="0" err="1">
                          <a:effectLst/>
                        </a:rPr>
                        <a:t>atau</a:t>
                      </a:r>
                      <a:r>
                        <a:rPr lang="en-US" sz="2400" dirty="0">
                          <a:effectLst/>
                        </a:rPr>
                        <a:t> </a:t>
                      </a:r>
                      <a:r>
                        <a:rPr lang="en-US" sz="2400" dirty="0" err="1">
                          <a:effectLst/>
                        </a:rPr>
                        <a:t>membolehkan</a:t>
                      </a:r>
                      <a:r>
                        <a:rPr lang="en-US" sz="2400" dirty="0">
                          <a:effectLst/>
                        </a:rPr>
                        <a:t> auditor </a:t>
                      </a:r>
                      <a:r>
                        <a:rPr lang="en-US" sz="2400" dirty="0" err="1">
                          <a:effectLst/>
                        </a:rPr>
                        <a:t>puas</a:t>
                      </a:r>
                      <a:r>
                        <a:rPr lang="en-US" sz="2400" dirty="0">
                          <a:effectLst/>
                        </a:rPr>
                        <a:t> </a:t>
                      </a:r>
                      <a:r>
                        <a:rPr lang="en-US" sz="2400" dirty="0" err="1">
                          <a:effectLst/>
                        </a:rPr>
                        <a:t>dengan</a:t>
                      </a:r>
                      <a:r>
                        <a:rPr lang="en-US" sz="2400" dirty="0">
                          <a:effectLst/>
                        </a:rPr>
                        <a:t> </a:t>
                      </a:r>
                      <a:r>
                        <a:rPr lang="en-US" sz="2400" dirty="0" err="1">
                          <a:effectLst/>
                        </a:rPr>
                        <a:t>bukti</a:t>
                      </a:r>
                      <a:r>
                        <a:rPr lang="en-US" sz="2400" dirty="0">
                          <a:effectLst/>
                        </a:rPr>
                        <a:t> audit yang </a:t>
                      </a:r>
                      <a:r>
                        <a:rPr lang="en-US" sz="2400" dirty="0" err="1">
                          <a:effectLst/>
                        </a:rPr>
                        <a:t>kurang</a:t>
                      </a:r>
                      <a:r>
                        <a:rPr lang="en-US" sz="2400" dirty="0">
                          <a:effectLst/>
                        </a:rPr>
                        <a:t> </a:t>
                      </a:r>
                      <a:r>
                        <a:rPr lang="en-US" sz="2400" dirty="0" err="1">
                          <a:effectLst/>
                        </a:rPr>
                        <a:t>persuafi</a:t>
                      </a:r>
                      <a:r>
                        <a:rPr lang="en-US" sz="2400" dirty="0">
                          <a:effectLst/>
                        </a:rPr>
                        <a:t> </a:t>
                      </a:r>
                      <a:r>
                        <a:rPr lang="en-US" sz="2400" dirty="0" err="1">
                          <a:effectLst/>
                        </a:rPr>
                        <a:t>dalam</a:t>
                      </a:r>
                      <a:r>
                        <a:rPr lang="en-US" sz="2400" dirty="0">
                          <a:effectLst/>
                        </a:rPr>
                        <a:t> </a:t>
                      </a:r>
                      <a:r>
                        <a:rPr lang="en-US" sz="2400" dirty="0" err="1">
                          <a:effectLst/>
                        </a:rPr>
                        <a:t>upaya</a:t>
                      </a:r>
                      <a:r>
                        <a:rPr lang="en-US" sz="2400" dirty="0">
                          <a:effectLst/>
                        </a:rPr>
                        <a:t> </a:t>
                      </a:r>
                      <a:r>
                        <a:rPr lang="en-US" sz="2400" dirty="0" err="1">
                          <a:effectLst/>
                        </a:rPr>
                        <a:t>mencapai</a:t>
                      </a:r>
                      <a:r>
                        <a:rPr lang="en-US" sz="2400" dirty="0">
                          <a:effectLst/>
                        </a:rPr>
                        <a:t> </a:t>
                      </a:r>
                      <a:r>
                        <a:rPr lang="en-US" sz="2400" dirty="0" err="1">
                          <a:effectLst/>
                        </a:rPr>
                        <a:t>asurans</a:t>
                      </a:r>
                      <a:r>
                        <a:rPr lang="en-US" sz="2400" dirty="0">
                          <a:effectLst/>
                        </a:rPr>
                        <a:t> yang </a:t>
                      </a:r>
                      <a:r>
                        <a:rPr lang="en-US" sz="2400" dirty="0" err="1">
                          <a:effectLst/>
                        </a:rPr>
                        <a:t>layak</a:t>
                      </a:r>
                      <a:endParaRPr lang="en-US" sz="1800" dirty="0">
                        <a:effectLst/>
                        <a:latin typeface="Calibri"/>
                        <a:ea typeface="Calibri"/>
                        <a:cs typeface="Times New Roman"/>
                      </a:endParaRPr>
                    </a:p>
                  </a:txBody>
                  <a:tcPr marL="27163" marR="27163" marT="0" marB="0"/>
                </a:tc>
              </a:tr>
            </a:tbl>
          </a:graphicData>
        </a:graphic>
      </p:graphicFrame>
    </p:spTree>
    <p:extLst>
      <p:ext uri="{BB962C8B-B14F-4D97-AF65-F5344CB8AC3E}">
        <p14:creationId xmlns:p14="http://schemas.microsoft.com/office/powerpoint/2010/main" val="934308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KEHARUSAN </a:t>
            </a:r>
            <a:r>
              <a:rPr lang="en-US" b="1" dirty="0"/>
              <a:t>DALAM TAHAP RISK </a:t>
            </a:r>
            <a:r>
              <a:rPr lang="en-US" b="1" dirty="0" smtClean="0"/>
              <a:t>ASSESSMENT </a:t>
            </a:r>
            <a:r>
              <a:rPr lang="en-US" sz="3600" b="1" i="1" dirty="0" err="1" smtClean="0"/>
              <a:t>lanjutan</a:t>
            </a:r>
            <a:r>
              <a:rPr lang="en-US" sz="3600" b="1" i="1" dirty="0" smtClean="0"/>
              <a:t>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3634017"/>
              </p:ext>
            </p:extLst>
          </p:nvPr>
        </p:nvGraphicFramePr>
        <p:xfrm>
          <a:off x="457200" y="1447751"/>
          <a:ext cx="8153400" cy="4416552"/>
        </p:xfrm>
        <a:graphic>
          <a:graphicData uri="http://schemas.openxmlformats.org/drawingml/2006/table">
            <a:tbl>
              <a:tblPr firstRow="1" firstCol="1" bandRow="1">
                <a:tableStyleId>{5C22544A-7EE6-4342-B048-85BDC9FD1C3A}</a:tableStyleId>
              </a:tblPr>
              <a:tblGrid>
                <a:gridCol w="2286000"/>
                <a:gridCol w="5867400"/>
              </a:tblGrid>
              <a:tr h="388733">
                <a:tc>
                  <a:txBody>
                    <a:bodyPr/>
                    <a:lstStyle/>
                    <a:p>
                      <a:pPr marL="0" marR="0">
                        <a:lnSpc>
                          <a:spcPct val="115000"/>
                        </a:lnSpc>
                        <a:spcBef>
                          <a:spcPts val="0"/>
                        </a:spcBef>
                        <a:spcAft>
                          <a:spcPts val="0"/>
                        </a:spcAft>
                      </a:pPr>
                      <a:r>
                        <a:rPr lang="en-US" sz="3600" dirty="0" err="1">
                          <a:effectLst/>
                        </a:rPr>
                        <a:t>Rencanakan</a:t>
                      </a:r>
                      <a:r>
                        <a:rPr lang="en-US" sz="3600" dirty="0">
                          <a:effectLst/>
                        </a:rPr>
                        <a:t> </a:t>
                      </a:r>
                      <a:r>
                        <a:rPr lang="en-US" sz="3600" dirty="0" err="1">
                          <a:effectLst/>
                        </a:rPr>
                        <a:t>auditnya</a:t>
                      </a:r>
                      <a:endParaRPr lang="en-US" sz="2800" dirty="0">
                        <a:effectLst/>
                        <a:latin typeface="Calibri"/>
                        <a:ea typeface="Calibri"/>
                        <a:cs typeface="Times New Roman"/>
                      </a:endParaRPr>
                    </a:p>
                  </a:txBody>
                  <a:tcPr marL="27163" marR="27163" marT="0" marB="0"/>
                </a:tc>
                <a:tc>
                  <a:txBody>
                    <a:bodyPr/>
                    <a:lstStyle/>
                    <a:p>
                      <a:pPr marL="0" marR="0">
                        <a:lnSpc>
                          <a:spcPct val="115000"/>
                        </a:lnSpc>
                        <a:spcBef>
                          <a:spcPts val="0"/>
                        </a:spcBef>
                        <a:spcAft>
                          <a:spcPts val="0"/>
                        </a:spcAft>
                      </a:pPr>
                      <a:r>
                        <a:rPr lang="en-US" sz="3600" dirty="0" err="1">
                          <a:effectLst/>
                        </a:rPr>
                        <a:t>Waktu</a:t>
                      </a:r>
                      <a:r>
                        <a:rPr lang="en-US" sz="3600" dirty="0">
                          <a:effectLst/>
                        </a:rPr>
                        <a:t> yang </a:t>
                      </a:r>
                      <a:r>
                        <a:rPr lang="en-US" sz="3600" dirty="0" err="1">
                          <a:effectLst/>
                        </a:rPr>
                        <a:t>digunakan</a:t>
                      </a:r>
                      <a:r>
                        <a:rPr lang="en-US" sz="3600" dirty="0">
                          <a:effectLst/>
                        </a:rPr>
                        <a:t> </a:t>
                      </a:r>
                      <a:r>
                        <a:rPr lang="en-US" sz="3600" dirty="0" err="1">
                          <a:effectLst/>
                        </a:rPr>
                        <a:t>akan</a:t>
                      </a:r>
                      <a:r>
                        <a:rPr lang="en-US" sz="3600" dirty="0">
                          <a:effectLst/>
                        </a:rPr>
                        <a:t> </a:t>
                      </a:r>
                      <a:r>
                        <a:rPr lang="en-US" sz="3600" dirty="0" err="1">
                          <a:effectLst/>
                        </a:rPr>
                        <a:t>memastikan</a:t>
                      </a:r>
                      <a:r>
                        <a:rPr lang="en-US" sz="3600" dirty="0">
                          <a:effectLst/>
                        </a:rPr>
                        <a:t> </a:t>
                      </a:r>
                      <a:r>
                        <a:rPr lang="en-US" sz="3600" dirty="0" err="1">
                          <a:effectLst/>
                        </a:rPr>
                        <a:t>bahwa</a:t>
                      </a:r>
                      <a:r>
                        <a:rPr lang="en-US" sz="3600" dirty="0">
                          <a:effectLst/>
                        </a:rPr>
                        <a:t> </a:t>
                      </a:r>
                      <a:r>
                        <a:rPr lang="en-US" sz="3600" dirty="0" err="1">
                          <a:effectLst/>
                        </a:rPr>
                        <a:t>tujuan</a:t>
                      </a:r>
                      <a:r>
                        <a:rPr lang="en-US" sz="3600" dirty="0">
                          <a:effectLst/>
                        </a:rPr>
                        <a:t> audit </a:t>
                      </a:r>
                      <a:r>
                        <a:rPr lang="en-US" sz="3600" dirty="0" err="1">
                          <a:effectLst/>
                        </a:rPr>
                        <a:t>dipenuhi</a:t>
                      </a:r>
                      <a:r>
                        <a:rPr lang="en-US" sz="3600" dirty="0">
                          <a:effectLst/>
                        </a:rPr>
                        <a:t> </a:t>
                      </a:r>
                      <a:r>
                        <a:rPr lang="en-US" sz="3600" dirty="0" err="1">
                          <a:effectLst/>
                        </a:rPr>
                        <a:t>dengan</a:t>
                      </a:r>
                      <a:r>
                        <a:rPr lang="en-US" sz="3600" dirty="0">
                          <a:effectLst/>
                        </a:rPr>
                        <a:t> </a:t>
                      </a:r>
                      <a:r>
                        <a:rPr lang="en-US" sz="3600" dirty="0" err="1">
                          <a:effectLst/>
                        </a:rPr>
                        <a:t>benar</a:t>
                      </a:r>
                      <a:r>
                        <a:rPr lang="en-US" sz="3600" dirty="0">
                          <a:effectLst/>
                        </a:rPr>
                        <a:t> </a:t>
                      </a:r>
                      <a:r>
                        <a:rPr lang="en-US" sz="3600" dirty="0" err="1">
                          <a:effectLst/>
                        </a:rPr>
                        <a:t>dan</a:t>
                      </a:r>
                      <a:r>
                        <a:rPr lang="en-US" sz="3600" dirty="0">
                          <a:effectLst/>
                        </a:rPr>
                        <a:t> </a:t>
                      </a:r>
                      <a:r>
                        <a:rPr lang="en-US" sz="3600" dirty="0" err="1">
                          <a:effectLst/>
                        </a:rPr>
                        <a:t>pekerjaan</a:t>
                      </a:r>
                      <a:r>
                        <a:rPr lang="en-US" sz="3600" dirty="0">
                          <a:effectLst/>
                        </a:rPr>
                        <a:t> </a:t>
                      </a:r>
                      <a:r>
                        <a:rPr lang="en-US" sz="3600" dirty="0" err="1">
                          <a:effectLst/>
                        </a:rPr>
                        <a:t>staf</a:t>
                      </a:r>
                      <a:r>
                        <a:rPr lang="en-US" sz="3600" dirty="0">
                          <a:effectLst/>
                        </a:rPr>
                        <a:t> audit </a:t>
                      </a:r>
                      <a:r>
                        <a:rPr lang="en-US" sz="3600" dirty="0" err="1">
                          <a:effectLst/>
                        </a:rPr>
                        <a:t>terfokus</a:t>
                      </a:r>
                      <a:r>
                        <a:rPr lang="en-US" sz="3600" dirty="0">
                          <a:effectLst/>
                        </a:rPr>
                        <a:t> </a:t>
                      </a:r>
                      <a:r>
                        <a:rPr lang="en-US" sz="3600" dirty="0" err="1">
                          <a:effectLst/>
                        </a:rPr>
                        <a:t>pada</a:t>
                      </a:r>
                      <a:r>
                        <a:rPr lang="en-US" sz="3600" dirty="0">
                          <a:effectLst/>
                        </a:rPr>
                        <a:t> </a:t>
                      </a:r>
                      <a:r>
                        <a:rPr lang="en-US" sz="3600" dirty="0" err="1">
                          <a:effectLst/>
                        </a:rPr>
                        <a:t>pengumpulan</a:t>
                      </a:r>
                      <a:r>
                        <a:rPr lang="en-US" sz="3600" dirty="0">
                          <a:effectLst/>
                        </a:rPr>
                        <a:t> </a:t>
                      </a:r>
                      <a:r>
                        <a:rPr lang="en-US" sz="3600" dirty="0" err="1">
                          <a:effectLst/>
                        </a:rPr>
                        <a:t>bukti</a:t>
                      </a:r>
                      <a:r>
                        <a:rPr lang="en-US" sz="3600" dirty="0">
                          <a:effectLst/>
                        </a:rPr>
                        <a:t> </a:t>
                      </a:r>
                      <a:r>
                        <a:rPr lang="en-US" sz="3600" dirty="0" err="1">
                          <a:effectLst/>
                        </a:rPr>
                        <a:t>pda</a:t>
                      </a:r>
                      <a:r>
                        <a:rPr lang="en-US" sz="3600" dirty="0">
                          <a:effectLst/>
                        </a:rPr>
                        <a:t> hal2 yang paling </a:t>
                      </a:r>
                      <a:r>
                        <a:rPr lang="en-US" sz="3600" dirty="0" err="1">
                          <a:effectLst/>
                        </a:rPr>
                        <a:t>kritikal</a:t>
                      </a:r>
                      <a:r>
                        <a:rPr lang="en-US" sz="3600" dirty="0">
                          <a:effectLst/>
                        </a:rPr>
                        <a:t> </a:t>
                      </a:r>
                      <a:r>
                        <a:rPr lang="en-US" sz="3600" dirty="0" err="1">
                          <a:effectLst/>
                        </a:rPr>
                        <a:t>untuk</a:t>
                      </a:r>
                      <a:r>
                        <a:rPr lang="en-US" sz="3600" dirty="0">
                          <a:effectLst/>
                        </a:rPr>
                        <a:t> </a:t>
                      </a:r>
                      <a:r>
                        <a:rPr lang="en-US" sz="3600" dirty="0" err="1">
                          <a:effectLst/>
                        </a:rPr>
                        <a:t>terjadi</a:t>
                      </a:r>
                      <a:r>
                        <a:rPr lang="en-US" sz="3600" dirty="0">
                          <a:effectLst/>
                        </a:rPr>
                        <a:t> </a:t>
                      </a:r>
                      <a:r>
                        <a:rPr lang="en-US" sz="3600" dirty="0" err="1">
                          <a:effectLst/>
                        </a:rPr>
                        <a:t>salah</a:t>
                      </a:r>
                      <a:r>
                        <a:rPr lang="en-US" sz="3600" dirty="0">
                          <a:effectLst/>
                        </a:rPr>
                        <a:t> </a:t>
                      </a:r>
                      <a:r>
                        <a:rPr lang="en-US" sz="3600" dirty="0" err="1">
                          <a:effectLst/>
                        </a:rPr>
                        <a:t>saji</a:t>
                      </a:r>
                      <a:endParaRPr lang="en-US" sz="2800" dirty="0">
                        <a:effectLst/>
                        <a:latin typeface="Calibri"/>
                        <a:ea typeface="Calibri"/>
                        <a:cs typeface="Times New Roman"/>
                      </a:endParaRPr>
                    </a:p>
                  </a:txBody>
                  <a:tcPr marL="27163" marR="27163" marT="0" marB="0"/>
                </a:tc>
              </a:tr>
            </a:tbl>
          </a:graphicData>
        </a:graphic>
      </p:graphicFrame>
    </p:spTree>
    <p:extLst>
      <p:ext uri="{BB962C8B-B14F-4D97-AF65-F5344CB8AC3E}">
        <p14:creationId xmlns:p14="http://schemas.microsoft.com/office/powerpoint/2010/main" val="3099959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KEHARUSAN </a:t>
            </a:r>
            <a:r>
              <a:rPr lang="en-US" b="1" dirty="0"/>
              <a:t>DALAM TAHAP RISK </a:t>
            </a:r>
            <a:r>
              <a:rPr lang="en-US" b="1" dirty="0" smtClean="0"/>
              <a:t>ASSESSMENT </a:t>
            </a:r>
            <a:r>
              <a:rPr lang="en-US" sz="3100" b="1" i="1" dirty="0" err="1" smtClean="0"/>
              <a:t>lanjutan</a:t>
            </a:r>
            <a:r>
              <a:rPr lang="en-US" sz="3100" b="1" i="1" dirty="0" smtClean="0"/>
              <a:t> …</a:t>
            </a:r>
            <a:r>
              <a:rPr lang="en-US" sz="3100" dirty="0" smtClean="0"/>
              <a:t/>
            </a:r>
            <a:br>
              <a:rPr lang="en-US" sz="3100" dirty="0" smtClean="0"/>
            </a:b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2798295"/>
              </p:ext>
            </p:extLst>
          </p:nvPr>
        </p:nvGraphicFramePr>
        <p:xfrm>
          <a:off x="457200" y="1447751"/>
          <a:ext cx="8153400" cy="5047488"/>
        </p:xfrm>
        <a:graphic>
          <a:graphicData uri="http://schemas.openxmlformats.org/drawingml/2006/table">
            <a:tbl>
              <a:tblPr firstRow="1" firstCol="1" bandRow="1">
                <a:tableStyleId>{5C22544A-7EE6-4342-B048-85BDC9FD1C3A}</a:tableStyleId>
              </a:tblPr>
              <a:tblGrid>
                <a:gridCol w="1676400"/>
                <a:gridCol w="6477000"/>
              </a:tblGrid>
              <a:tr h="971832">
                <a:tc>
                  <a:txBody>
                    <a:bodyPr/>
                    <a:lstStyle/>
                    <a:p>
                      <a:pPr marL="0" marR="0">
                        <a:lnSpc>
                          <a:spcPct val="115000"/>
                        </a:lnSpc>
                        <a:spcBef>
                          <a:spcPts val="0"/>
                        </a:spcBef>
                        <a:spcAft>
                          <a:spcPts val="0"/>
                        </a:spcAft>
                      </a:pPr>
                      <a:r>
                        <a:rPr lang="en-US" sz="2400" dirty="0" err="1">
                          <a:effectLst/>
                        </a:rPr>
                        <a:t>Laksanakan</a:t>
                      </a:r>
                      <a:r>
                        <a:rPr lang="en-US" sz="2400" dirty="0">
                          <a:effectLst/>
                        </a:rPr>
                        <a:t> </a:t>
                      </a:r>
                      <a:r>
                        <a:rPr lang="en-US" sz="2400" dirty="0" err="1">
                          <a:effectLst/>
                        </a:rPr>
                        <a:t>diskusi</a:t>
                      </a:r>
                      <a:r>
                        <a:rPr lang="en-US" sz="2400" dirty="0">
                          <a:effectLst/>
                        </a:rPr>
                        <a:t> </a:t>
                      </a:r>
                      <a:r>
                        <a:rPr lang="en-US" sz="2400" dirty="0" err="1">
                          <a:effectLst/>
                        </a:rPr>
                        <a:t>tim</a:t>
                      </a:r>
                      <a:r>
                        <a:rPr lang="en-US" sz="2400" dirty="0">
                          <a:effectLst/>
                        </a:rPr>
                        <a:t> audit </a:t>
                      </a:r>
                      <a:r>
                        <a:rPr lang="en-US" sz="2400" dirty="0" err="1">
                          <a:effectLst/>
                        </a:rPr>
                        <a:t>dan</a:t>
                      </a:r>
                      <a:r>
                        <a:rPr lang="en-US" sz="2400" dirty="0">
                          <a:effectLst/>
                        </a:rPr>
                        <a:t> </a:t>
                      </a:r>
                      <a:r>
                        <a:rPr lang="en-US" sz="2400" dirty="0" err="1">
                          <a:effectLst/>
                        </a:rPr>
                        <a:t>komunikasi</a:t>
                      </a:r>
                      <a:r>
                        <a:rPr lang="en-US" sz="2400" dirty="0">
                          <a:effectLst/>
                        </a:rPr>
                        <a:t> </a:t>
                      </a:r>
                      <a:r>
                        <a:rPr lang="en-US" sz="2400" dirty="0" err="1">
                          <a:effectLst/>
                        </a:rPr>
                        <a:t>berkelanjutn</a:t>
                      </a:r>
                      <a:endParaRPr lang="en-US" sz="1800" dirty="0">
                        <a:effectLst/>
                        <a:latin typeface="Calibri"/>
                        <a:ea typeface="Calibri"/>
                        <a:cs typeface="Times New Roman"/>
                      </a:endParaRPr>
                    </a:p>
                  </a:txBody>
                  <a:tcPr marL="27163" marR="27163" marT="0" marB="0"/>
                </a:tc>
                <a:tc>
                  <a:txBody>
                    <a:bodyPr/>
                    <a:lstStyle/>
                    <a:p>
                      <a:pPr marL="0" marR="0">
                        <a:lnSpc>
                          <a:spcPct val="115000"/>
                        </a:lnSpc>
                        <a:spcBef>
                          <a:spcPts val="0"/>
                        </a:spcBef>
                        <a:spcAft>
                          <a:spcPts val="0"/>
                        </a:spcAft>
                      </a:pPr>
                      <a:r>
                        <a:rPr lang="en-US" sz="2400" dirty="0" err="1">
                          <a:effectLst/>
                        </a:rPr>
                        <a:t>Diskusi</a:t>
                      </a:r>
                      <a:r>
                        <a:rPr lang="en-US" sz="2400" dirty="0">
                          <a:effectLst/>
                        </a:rPr>
                        <a:t> </a:t>
                      </a:r>
                      <a:r>
                        <a:rPr lang="en-US" sz="2400" dirty="0" err="1">
                          <a:effectLst/>
                        </a:rPr>
                        <a:t>tentang</a:t>
                      </a:r>
                      <a:r>
                        <a:rPr lang="en-US" sz="2400" dirty="0">
                          <a:effectLst/>
                        </a:rPr>
                        <a:t> :</a:t>
                      </a:r>
                      <a:endParaRPr lang="en-US" sz="1800" dirty="0">
                        <a:effectLst/>
                      </a:endParaRPr>
                    </a:p>
                    <a:p>
                      <a:pPr marL="342900" marR="0" lvl="0" indent="-342900">
                        <a:lnSpc>
                          <a:spcPct val="115000"/>
                        </a:lnSpc>
                        <a:spcBef>
                          <a:spcPts val="0"/>
                        </a:spcBef>
                        <a:spcAft>
                          <a:spcPts val="0"/>
                        </a:spcAft>
                        <a:buFont typeface="+mj-lt"/>
                        <a:buAutoNum type="alphaLcParenR"/>
                      </a:pPr>
                      <a:r>
                        <a:rPr lang="en-US" sz="2400" dirty="0" err="1">
                          <a:effectLst/>
                        </a:rPr>
                        <a:t>Klien</a:t>
                      </a:r>
                      <a:r>
                        <a:rPr lang="en-US" sz="2400" dirty="0">
                          <a:effectLst/>
                        </a:rPr>
                        <a:t> </a:t>
                      </a:r>
                      <a:r>
                        <a:rPr lang="en-US" sz="2400" dirty="0" err="1">
                          <a:effectLst/>
                        </a:rPr>
                        <a:t>secara</a:t>
                      </a:r>
                      <a:r>
                        <a:rPr lang="en-US" sz="2400" dirty="0">
                          <a:effectLst/>
                        </a:rPr>
                        <a:t> </a:t>
                      </a:r>
                      <a:r>
                        <a:rPr lang="en-US" sz="2400" dirty="0" err="1">
                          <a:effectLst/>
                        </a:rPr>
                        <a:t>umum</a:t>
                      </a:r>
                      <a:r>
                        <a:rPr lang="en-US" sz="2400" dirty="0">
                          <a:effectLst/>
                        </a:rPr>
                        <a:t> </a:t>
                      </a:r>
                      <a:r>
                        <a:rPr lang="en-US" sz="2400" dirty="0" err="1">
                          <a:effectLst/>
                        </a:rPr>
                        <a:t>dan</a:t>
                      </a:r>
                      <a:r>
                        <a:rPr lang="en-US" sz="2400" dirty="0">
                          <a:effectLst/>
                        </a:rPr>
                        <a:t> </a:t>
                      </a:r>
                      <a:r>
                        <a:rPr lang="en-US" sz="2400" dirty="0" err="1">
                          <a:effectLst/>
                        </a:rPr>
                        <a:t>membahas</a:t>
                      </a:r>
                      <a:r>
                        <a:rPr lang="en-US" sz="2400" dirty="0">
                          <a:effectLst/>
                        </a:rPr>
                        <a:t> are yang </a:t>
                      </a:r>
                      <a:r>
                        <a:rPr lang="en-US" sz="2400" dirty="0" err="1">
                          <a:effectLst/>
                        </a:rPr>
                        <a:t>berpoti</a:t>
                      </a:r>
                      <a:r>
                        <a:rPr lang="en-US" sz="2400" dirty="0">
                          <a:effectLst/>
                        </a:rPr>
                        <a:t> </a:t>
                      </a:r>
                      <a:r>
                        <a:rPr lang="en-US" sz="2400" dirty="0" err="1">
                          <a:effectLst/>
                        </a:rPr>
                        <a:t>mengandung</a:t>
                      </a:r>
                      <a:r>
                        <a:rPr lang="en-US" sz="2400" dirty="0">
                          <a:effectLst/>
                        </a:rPr>
                        <a:t> </a:t>
                      </a:r>
                      <a:r>
                        <a:rPr lang="en-US" sz="2400" dirty="0" err="1">
                          <a:effectLst/>
                        </a:rPr>
                        <a:t>risiko</a:t>
                      </a:r>
                      <a:endParaRPr lang="en-US" sz="1800" dirty="0">
                        <a:effectLst/>
                      </a:endParaRPr>
                    </a:p>
                    <a:p>
                      <a:pPr marL="342900" marR="0" lvl="0" indent="-342900">
                        <a:lnSpc>
                          <a:spcPct val="115000"/>
                        </a:lnSpc>
                        <a:spcBef>
                          <a:spcPts val="0"/>
                        </a:spcBef>
                        <a:spcAft>
                          <a:spcPts val="0"/>
                        </a:spcAft>
                        <a:buFont typeface="+mj-lt"/>
                        <a:buAutoNum type="alphaLcParenR"/>
                      </a:pPr>
                      <a:r>
                        <a:rPr lang="en-US" sz="2400" dirty="0" err="1">
                          <a:effectLst/>
                        </a:rPr>
                        <a:t>Membahas</a:t>
                      </a:r>
                      <a:r>
                        <a:rPr lang="en-US" sz="2400" dirty="0">
                          <a:effectLst/>
                        </a:rPr>
                        <a:t> </a:t>
                      </a:r>
                      <a:r>
                        <a:rPr lang="en-US" sz="2400" dirty="0" err="1">
                          <a:effectLst/>
                        </a:rPr>
                        <a:t>efektifnya</a:t>
                      </a:r>
                      <a:r>
                        <a:rPr lang="en-US" sz="2400" dirty="0">
                          <a:effectLst/>
                        </a:rPr>
                        <a:t> </a:t>
                      </a:r>
                      <a:r>
                        <a:rPr lang="en-US" sz="2400" dirty="0" err="1">
                          <a:effectLst/>
                        </a:rPr>
                        <a:t>strategi</a:t>
                      </a:r>
                      <a:r>
                        <a:rPr lang="en-US" sz="2400" dirty="0">
                          <a:effectLst/>
                        </a:rPr>
                        <a:t> audit </a:t>
                      </a:r>
                      <a:r>
                        <a:rPr lang="en-US" sz="2400" dirty="0" err="1">
                          <a:effectLst/>
                        </a:rPr>
                        <a:t>menyeluruh</a:t>
                      </a:r>
                      <a:r>
                        <a:rPr lang="en-US" sz="2400" dirty="0">
                          <a:effectLst/>
                        </a:rPr>
                        <a:t> </a:t>
                      </a:r>
                      <a:r>
                        <a:rPr lang="en-US" sz="2400" dirty="0" err="1">
                          <a:effectLst/>
                        </a:rPr>
                        <a:t>dan</a:t>
                      </a:r>
                      <a:r>
                        <a:rPr lang="en-US" sz="2400" dirty="0">
                          <a:effectLst/>
                        </a:rPr>
                        <a:t> </a:t>
                      </a:r>
                      <a:r>
                        <a:rPr lang="en-US" sz="2400" dirty="0" err="1">
                          <a:effectLst/>
                        </a:rPr>
                        <a:t>rencana</a:t>
                      </a:r>
                      <a:r>
                        <a:rPr lang="en-US" sz="2400" dirty="0">
                          <a:effectLst/>
                        </a:rPr>
                        <a:t> audit </a:t>
                      </a:r>
                      <a:r>
                        <a:rPr lang="en-US" sz="2400" dirty="0" err="1">
                          <a:effectLst/>
                        </a:rPr>
                        <a:t>dan</a:t>
                      </a:r>
                      <a:r>
                        <a:rPr lang="en-US" sz="2400" dirty="0">
                          <a:effectLst/>
                        </a:rPr>
                        <a:t> </a:t>
                      </a:r>
                      <a:r>
                        <a:rPr lang="en-US" sz="2400" dirty="0" err="1">
                          <a:effectLst/>
                        </a:rPr>
                        <a:t>jika</a:t>
                      </a:r>
                      <a:r>
                        <a:rPr lang="en-US" sz="2400" dirty="0">
                          <a:effectLst/>
                        </a:rPr>
                        <a:t> </a:t>
                      </a:r>
                      <a:r>
                        <a:rPr lang="en-US" sz="2400" dirty="0" err="1">
                          <a:effectLst/>
                        </a:rPr>
                        <a:t>perlu</a:t>
                      </a:r>
                      <a:r>
                        <a:rPr lang="en-US" sz="2400" dirty="0">
                          <a:effectLst/>
                        </a:rPr>
                        <a:t> </a:t>
                      </a:r>
                      <a:r>
                        <a:rPr lang="en-US" sz="2400" dirty="0" err="1">
                          <a:effectLst/>
                        </a:rPr>
                        <a:t>membuat</a:t>
                      </a:r>
                      <a:r>
                        <a:rPr lang="en-US" sz="2400" dirty="0">
                          <a:effectLst/>
                        </a:rPr>
                        <a:t> </a:t>
                      </a:r>
                      <a:r>
                        <a:rPr lang="en-US" sz="2400" dirty="0" err="1">
                          <a:effectLst/>
                        </a:rPr>
                        <a:t>perubahan</a:t>
                      </a:r>
                      <a:endParaRPr lang="en-US" sz="1800" dirty="0">
                        <a:effectLst/>
                      </a:endParaRPr>
                    </a:p>
                    <a:p>
                      <a:pPr marL="342900" marR="0" lvl="0" indent="-342900">
                        <a:lnSpc>
                          <a:spcPct val="115000"/>
                        </a:lnSpc>
                        <a:spcBef>
                          <a:spcPts val="0"/>
                        </a:spcBef>
                        <a:spcAft>
                          <a:spcPts val="0"/>
                        </a:spcAft>
                        <a:buFont typeface="+mj-lt"/>
                        <a:buAutoNum type="alphaLcParenR"/>
                      </a:pPr>
                      <a:r>
                        <a:rPr lang="en-US" sz="2400" dirty="0" err="1">
                          <a:effectLst/>
                        </a:rPr>
                        <a:t>Brainstroming</a:t>
                      </a:r>
                      <a:r>
                        <a:rPr lang="en-US" sz="2400" dirty="0">
                          <a:effectLst/>
                        </a:rPr>
                        <a:t> (</a:t>
                      </a:r>
                      <a:r>
                        <a:rPr lang="en-US" sz="2400" dirty="0" err="1">
                          <a:effectLst/>
                        </a:rPr>
                        <a:t>bertukar</a:t>
                      </a:r>
                      <a:r>
                        <a:rPr lang="en-US" sz="2400" dirty="0">
                          <a:effectLst/>
                        </a:rPr>
                        <a:t> </a:t>
                      </a:r>
                      <a:r>
                        <a:rPr lang="en-US" sz="2400" dirty="0" err="1">
                          <a:effectLst/>
                        </a:rPr>
                        <a:t>fikiran</a:t>
                      </a:r>
                      <a:r>
                        <a:rPr lang="en-US" sz="2400" dirty="0">
                          <a:effectLst/>
                        </a:rPr>
                        <a:t>) </a:t>
                      </a:r>
                      <a:r>
                        <a:rPr lang="en-US" sz="2400" dirty="0" err="1">
                          <a:effectLst/>
                        </a:rPr>
                        <a:t>ttg</a:t>
                      </a:r>
                      <a:r>
                        <a:rPr lang="en-US" sz="2400" dirty="0">
                          <a:effectLst/>
                        </a:rPr>
                        <a:t> </a:t>
                      </a:r>
                      <a:r>
                        <a:rPr lang="en-US" sz="2400" dirty="0" err="1">
                          <a:effectLst/>
                        </a:rPr>
                        <a:t>bagimana</a:t>
                      </a:r>
                      <a:r>
                        <a:rPr lang="en-US" sz="2400" dirty="0">
                          <a:effectLst/>
                        </a:rPr>
                        <a:t> </a:t>
                      </a:r>
                      <a:r>
                        <a:rPr lang="en-US" sz="2400" dirty="0" err="1">
                          <a:effectLst/>
                        </a:rPr>
                        <a:t>kecurangan</a:t>
                      </a:r>
                      <a:r>
                        <a:rPr lang="en-US" sz="2400" dirty="0">
                          <a:effectLst/>
                        </a:rPr>
                        <a:t> </a:t>
                      </a:r>
                      <a:r>
                        <a:rPr lang="en-US" sz="2400" dirty="0" err="1">
                          <a:effectLst/>
                        </a:rPr>
                        <a:t>mungkin</a:t>
                      </a:r>
                      <a:r>
                        <a:rPr lang="en-US" sz="2400" dirty="0">
                          <a:effectLst/>
                        </a:rPr>
                        <a:t> </a:t>
                      </a:r>
                      <a:r>
                        <a:rPr lang="en-US" sz="2400" dirty="0" err="1">
                          <a:effectLst/>
                        </a:rPr>
                        <a:t>terjadi</a:t>
                      </a:r>
                      <a:r>
                        <a:rPr lang="en-US" sz="2400" dirty="0">
                          <a:effectLst/>
                        </a:rPr>
                        <a:t> </a:t>
                      </a:r>
                      <a:r>
                        <a:rPr lang="en-US" sz="2400" dirty="0" err="1">
                          <a:effectLst/>
                        </a:rPr>
                        <a:t>dan</a:t>
                      </a:r>
                      <a:r>
                        <a:rPr lang="en-US" sz="2400" dirty="0">
                          <a:effectLst/>
                        </a:rPr>
                        <a:t> </a:t>
                      </a:r>
                      <a:r>
                        <a:rPr lang="en-US" sz="2400" dirty="0" err="1">
                          <a:effectLst/>
                        </a:rPr>
                        <a:t>kemudian</a:t>
                      </a:r>
                      <a:r>
                        <a:rPr lang="en-US" sz="2400" dirty="0">
                          <a:effectLst/>
                        </a:rPr>
                        <a:t> </a:t>
                      </a:r>
                      <a:r>
                        <a:rPr lang="en-US" sz="2400" dirty="0" err="1">
                          <a:effectLst/>
                        </a:rPr>
                        <a:t>merancang</a:t>
                      </a:r>
                      <a:r>
                        <a:rPr lang="en-US" sz="2400" dirty="0">
                          <a:effectLst/>
                        </a:rPr>
                        <a:t> </a:t>
                      </a:r>
                      <a:r>
                        <a:rPr lang="en-US" sz="2400" dirty="0" err="1">
                          <a:effectLst/>
                        </a:rPr>
                        <a:t>tanggapan</a:t>
                      </a:r>
                      <a:r>
                        <a:rPr lang="en-US" sz="2400" dirty="0">
                          <a:effectLst/>
                        </a:rPr>
                        <a:t> yang </a:t>
                      </a:r>
                      <a:r>
                        <a:rPr lang="en-US" sz="2400" dirty="0" err="1">
                          <a:effectLst/>
                        </a:rPr>
                        <a:t>tepat</a:t>
                      </a:r>
                      <a:endParaRPr lang="en-US" sz="1800" dirty="0">
                        <a:effectLst/>
                      </a:endParaRPr>
                    </a:p>
                    <a:p>
                      <a:pPr marL="342900" marR="0" lvl="0" indent="-342900">
                        <a:lnSpc>
                          <a:spcPct val="115000"/>
                        </a:lnSpc>
                        <a:spcBef>
                          <a:spcPts val="0"/>
                        </a:spcBef>
                        <a:spcAft>
                          <a:spcPts val="0"/>
                        </a:spcAft>
                        <a:buFont typeface="+mj-lt"/>
                        <a:buAutoNum type="alphaLcParenR"/>
                      </a:pPr>
                      <a:r>
                        <a:rPr lang="en-US" sz="2400" dirty="0" err="1">
                          <a:effectLst/>
                        </a:rPr>
                        <a:t>Menetapkan</a:t>
                      </a:r>
                      <a:r>
                        <a:rPr lang="en-US" sz="2400" dirty="0">
                          <a:effectLst/>
                        </a:rPr>
                        <a:t> </a:t>
                      </a:r>
                      <a:r>
                        <a:rPr lang="en-US" sz="2400" dirty="0" err="1">
                          <a:effectLst/>
                        </a:rPr>
                        <a:t>tanggung</a:t>
                      </a:r>
                      <a:r>
                        <a:rPr lang="en-US" sz="2400" dirty="0">
                          <a:effectLst/>
                        </a:rPr>
                        <a:t> </a:t>
                      </a:r>
                      <a:r>
                        <a:rPr lang="en-US" sz="2400" dirty="0" err="1">
                          <a:effectLst/>
                        </a:rPr>
                        <a:t>jawab</a:t>
                      </a:r>
                      <a:r>
                        <a:rPr lang="en-US" sz="2400" dirty="0">
                          <a:effectLst/>
                        </a:rPr>
                        <a:t> audit </a:t>
                      </a:r>
                      <a:r>
                        <a:rPr lang="en-US" sz="2400" dirty="0" err="1">
                          <a:effectLst/>
                        </a:rPr>
                        <a:t>kepada</a:t>
                      </a:r>
                      <a:r>
                        <a:rPr lang="en-US" sz="2400" dirty="0">
                          <a:effectLst/>
                        </a:rPr>
                        <a:t> </a:t>
                      </a:r>
                      <a:r>
                        <a:rPr lang="en-US" sz="2400" dirty="0" err="1">
                          <a:effectLst/>
                        </a:rPr>
                        <a:t>staf</a:t>
                      </a:r>
                      <a:r>
                        <a:rPr lang="en-US" sz="2400" dirty="0">
                          <a:effectLst/>
                        </a:rPr>
                        <a:t> </a:t>
                      </a:r>
                      <a:r>
                        <a:rPr lang="en-US" sz="2400" dirty="0" err="1">
                          <a:effectLst/>
                        </a:rPr>
                        <a:t>dan</a:t>
                      </a:r>
                      <a:r>
                        <a:rPr lang="en-US" sz="2400" dirty="0">
                          <a:effectLst/>
                        </a:rPr>
                        <a:t> </a:t>
                      </a:r>
                      <a:r>
                        <a:rPr lang="en-US" sz="2400" dirty="0" err="1">
                          <a:effectLst/>
                        </a:rPr>
                        <a:t>menetapkn</a:t>
                      </a:r>
                      <a:r>
                        <a:rPr lang="en-US" sz="2400" dirty="0">
                          <a:effectLst/>
                        </a:rPr>
                        <a:t> </a:t>
                      </a:r>
                      <a:r>
                        <a:rPr lang="en-US" sz="2400" dirty="0" err="1">
                          <a:effectLst/>
                        </a:rPr>
                        <a:t>waktu</a:t>
                      </a:r>
                      <a:r>
                        <a:rPr lang="en-US" sz="2400" dirty="0">
                          <a:effectLst/>
                        </a:rPr>
                        <a:t> </a:t>
                      </a:r>
                      <a:r>
                        <a:rPr lang="en-US" sz="2400" dirty="0" err="1">
                          <a:effectLst/>
                        </a:rPr>
                        <a:t>penyelesaian</a:t>
                      </a:r>
                      <a:r>
                        <a:rPr lang="en-US" sz="2400" dirty="0">
                          <a:effectLst/>
                        </a:rPr>
                        <a:t> </a:t>
                      </a:r>
                      <a:r>
                        <a:rPr lang="en-US" sz="2400" dirty="0" err="1">
                          <a:effectLst/>
                        </a:rPr>
                        <a:t>tugas</a:t>
                      </a:r>
                      <a:r>
                        <a:rPr lang="en-US" sz="2400" dirty="0">
                          <a:effectLst/>
                        </a:rPr>
                        <a:t> </a:t>
                      </a:r>
                      <a:r>
                        <a:rPr lang="en-US" sz="2400" dirty="0" err="1">
                          <a:effectLst/>
                        </a:rPr>
                        <a:t>mereka</a:t>
                      </a:r>
                      <a:endParaRPr lang="en-US" sz="1800" dirty="0">
                        <a:effectLst/>
                        <a:latin typeface="Calibri"/>
                        <a:ea typeface="Calibri"/>
                        <a:cs typeface="Times New Roman"/>
                      </a:endParaRPr>
                    </a:p>
                  </a:txBody>
                  <a:tcPr marL="27163" marR="27163" marT="0" marB="0"/>
                </a:tc>
              </a:tr>
            </a:tbl>
          </a:graphicData>
        </a:graphic>
      </p:graphicFrame>
    </p:spTree>
    <p:extLst>
      <p:ext uri="{BB962C8B-B14F-4D97-AF65-F5344CB8AC3E}">
        <p14:creationId xmlns:p14="http://schemas.microsoft.com/office/powerpoint/2010/main" val="1146330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KEHARUSAN </a:t>
            </a:r>
            <a:r>
              <a:rPr lang="en-US" b="1" dirty="0"/>
              <a:t>DALAM TAHAP RISK </a:t>
            </a:r>
            <a:r>
              <a:rPr lang="en-US" b="1" dirty="0" smtClean="0"/>
              <a:t>ASSESSMENT </a:t>
            </a:r>
            <a:r>
              <a:rPr lang="en-US" sz="2700" b="1" i="1" dirty="0" err="1" smtClean="0"/>
              <a:t>lanjutan</a:t>
            </a:r>
            <a:r>
              <a:rPr lang="en-US" sz="2700" b="1" i="1" dirty="0" smtClean="0"/>
              <a:t>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5883878"/>
              </p:ext>
            </p:extLst>
          </p:nvPr>
        </p:nvGraphicFramePr>
        <p:xfrm>
          <a:off x="457200" y="1676399"/>
          <a:ext cx="8153400" cy="4626864"/>
        </p:xfrm>
        <a:graphic>
          <a:graphicData uri="http://schemas.openxmlformats.org/drawingml/2006/table">
            <a:tbl>
              <a:tblPr firstRow="1" firstCol="1" bandRow="1">
                <a:tableStyleId>{5C22544A-7EE6-4342-B048-85BDC9FD1C3A}</a:tableStyleId>
              </a:tblPr>
              <a:tblGrid>
                <a:gridCol w="1752600"/>
                <a:gridCol w="6400800"/>
              </a:tblGrid>
              <a:tr h="1523951">
                <a:tc>
                  <a:txBody>
                    <a:bodyPr/>
                    <a:lstStyle/>
                    <a:p>
                      <a:pPr marL="0" marR="0">
                        <a:lnSpc>
                          <a:spcPct val="115000"/>
                        </a:lnSpc>
                        <a:spcBef>
                          <a:spcPts val="0"/>
                        </a:spcBef>
                        <a:spcAft>
                          <a:spcPts val="0"/>
                        </a:spcAft>
                      </a:pPr>
                      <a:r>
                        <a:rPr lang="en-US" sz="2400" dirty="0" err="1">
                          <a:effectLst/>
                        </a:rPr>
                        <a:t>Fokus</a:t>
                      </a:r>
                      <a:r>
                        <a:rPr lang="en-US" sz="2400" dirty="0">
                          <a:effectLst/>
                        </a:rPr>
                        <a:t> </a:t>
                      </a:r>
                      <a:r>
                        <a:rPr lang="en-US" sz="2400" dirty="0" err="1">
                          <a:effectLst/>
                        </a:rPr>
                        <a:t>pada</a:t>
                      </a:r>
                      <a:r>
                        <a:rPr lang="en-US" sz="2400" dirty="0">
                          <a:effectLst/>
                        </a:rPr>
                        <a:t> </a:t>
                      </a:r>
                      <a:r>
                        <a:rPr lang="en-US" sz="2400" dirty="0" err="1">
                          <a:effectLst/>
                        </a:rPr>
                        <a:t>identifikasi</a:t>
                      </a:r>
                      <a:r>
                        <a:rPr lang="en-US" sz="2400" dirty="0">
                          <a:effectLst/>
                        </a:rPr>
                        <a:t> </a:t>
                      </a:r>
                      <a:r>
                        <a:rPr lang="en-US" sz="2400" dirty="0" err="1">
                          <a:effectLst/>
                        </a:rPr>
                        <a:t>risiko</a:t>
                      </a:r>
                      <a:endParaRPr lang="en-US" sz="1800" dirty="0">
                        <a:effectLst/>
                        <a:latin typeface="Calibri"/>
                        <a:ea typeface="Calibri"/>
                        <a:cs typeface="Times New Roman"/>
                      </a:endParaRPr>
                    </a:p>
                  </a:txBody>
                  <a:tcPr marL="27163" marR="27163" marT="0" marB="0"/>
                </a:tc>
                <a:tc>
                  <a:txBody>
                    <a:bodyPr/>
                    <a:lstStyle/>
                    <a:p>
                      <a:pPr marL="0" marR="0">
                        <a:lnSpc>
                          <a:spcPct val="115000"/>
                        </a:lnSpc>
                        <a:spcBef>
                          <a:spcPts val="0"/>
                        </a:spcBef>
                        <a:spcAft>
                          <a:spcPts val="0"/>
                        </a:spcAft>
                      </a:pPr>
                      <a:r>
                        <a:rPr lang="en-US" sz="2400" dirty="0" err="1">
                          <a:effectLst/>
                        </a:rPr>
                        <a:t>Mengidentifikasi</a:t>
                      </a:r>
                      <a:r>
                        <a:rPr lang="en-US" sz="2400" dirty="0">
                          <a:effectLst/>
                        </a:rPr>
                        <a:t> </a:t>
                      </a:r>
                      <a:r>
                        <a:rPr lang="en-US" sz="2400" dirty="0" err="1">
                          <a:effectLst/>
                        </a:rPr>
                        <a:t>semua</a:t>
                      </a:r>
                      <a:r>
                        <a:rPr lang="en-US" sz="2400" dirty="0">
                          <a:effectLst/>
                        </a:rPr>
                        <a:t> </a:t>
                      </a:r>
                      <a:r>
                        <a:rPr lang="en-US" sz="2400" dirty="0" err="1">
                          <a:effectLst/>
                        </a:rPr>
                        <a:t>risiko</a:t>
                      </a:r>
                      <a:r>
                        <a:rPr lang="en-US" sz="2400" dirty="0">
                          <a:effectLst/>
                        </a:rPr>
                        <a:t> yang </a:t>
                      </a:r>
                      <a:r>
                        <a:rPr lang="en-US" sz="2400" dirty="0" err="1">
                          <a:effectLst/>
                        </a:rPr>
                        <a:t>relevan</a:t>
                      </a:r>
                      <a:r>
                        <a:rPr lang="en-US" sz="2400" dirty="0">
                          <a:effectLst/>
                        </a:rPr>
                        <a:t>, </a:t>
                      </a:r>
                      <a:r>
                        <a:rPr lang="en-US" sz="2400" dirty="0" err="1">
                          <a:effectLst/>
                        </a:rPr>
                        <a:t>Mendokumentasi</a:t>
                      </a:r>
                      <a:r>
                        <a:rPr lang="en-US" sz="2400" dirty="0">
                          <a:effectLst/>
                        </a:rPr>
                        <a:t> </a:t>
                      </a:r>
                      <a:r>
                        <a:rPr lang="en-US" sz="2400" dirty="0" err="1">
                          <a:effectLst/>
                        </a:rPr>
                        <a:t>semua</a:t>
                      </a:r>
                      <a:r>
                        <a:rPr lang="en-US" sz="2400" dirty="0">
                          <a:effectLst/>
                        </a:rPr>
                        <a:t> </a:t>
                      </a:r>
                      <a:r>
                        <a:rPr lang="en-US" sz="2400" dirty="0" err="1">
                          <a:effectLst/>
                        </a:rPr>
                        <a:t>risiko</a:t>
                      </a:r>
                      <a:r>
                        <a:rPr lang="en-US" sz="2400" dirty="0">
                          <a:effectLst/>
                        </a:rPr>
                        <a:t>, </a:t>
                      </a:r>
                      <a:r>
                        <a:rPr lang="en-US" sz="2400" dirty="0" err="1">
                          <a:effectLst/>
                        </a:rPr>
                        <a:t>tanggapan</a:t>
                      </a:r>
                      <a:r>
                        <a:rPr lang="en-US" sz="2400" dirty="0">
                          <a:effectLst/>
                        </a:rPr>
                        <a:t> audit </a:t>
                      </a:r>
                      <a:r>
                        <a:rPr lang="en-US" sz="2400" dirty="0" err="1">
                          <a:effectLst/>
                        </a:rPr>
                        <a:t>risiko</a:t>
                      </a:r>
                      <a:endParaRPr lang="en-US" sz="1800" dirty="0">
                        <a:effectLst/>
                      </a:endParaRPr>
                    </a:p>
                    <a:p>
                      <a:pPr marL="0" marR="0">
                        <a:lnSpc>
                          <a:spcPct val="115000"/>
                        </a:lnSpc>
                        <a:spcBef>
                          <a:spcPts val="0"/>
                        </a:spcBef>
                        <a:spcAft>
                          <a:spcPts val="0"/>
                        </a:spcAft>
                      </a:pPr>
                      <a:r>
                        <a:rPr lang="en-US" sz="2400" dirty="0">
                          <a:effectLst/>
                        </a:rPr>
                        <a:t> </a:t>
                      </a:r>
                      <a:r>
                        <a:rPr lang="en-US" sz="2400" dirty="0" err="1" smtClean="0">
                          <a:effectLst/>
                        </a:rPr>
                        <a:t>Prosedur</a:t>
                      </a:r>
                      <a:r>
                        <a:rPr lang="en-US" sz="2400" dirty="0" smtClean="0">
                          <a:effectLst/>
                        </a:rPr>
                        <a:t> </a:t>
                      </a:r>
                      <a:r>
                        <a:rPr lang="en-US" sz="2400" dirty="0" err="1">
                          <a:effectLst/>
                        </a:rPr>
                        <a:t>penilaian</a:t>
                      </a:r>
                      <a:r>
                        <a:rPr lang="en-US" sz="2400" dirty="0">
                          <a:effectLst/>
                        </a:rPr>
                        <a:t> </a:t>
                      </a:r>
                      <a:r>
                        <a:rPr lang="en-US" sz="2400" dirty="0" err="1">
                          <a:effectLst/>
                        </a:rPr>
                        <a:t>risiko</a:t>
                      </a:r>
                      <a:r>
                        <a:rPr lang="en-US" sz="2400" dirty="0">
                          <a:effectLst/>
                        </a:rPr>
                        <a:t> yang </a:t>
                      </a:r>
                      <a:r>
                        <a:rPr lang="en-US" sz="2400" dirty="0" err="1">
                          <a:effectLst/>
                        </a:rPr>
                        <a:t>dirancang</a:t>
                      </a:r>
                      <a:r>
                        <a:rPr lang="en-US" sz="2400" dirty="0">
                          <a:effectLst/>
                        </a:rPr>
                        <a:t> </a:t>
                      </a:r>
                      <a:r>
                        <a:rPr lang="en-US" sz="2400" dirty="0" err="1">
                          <a:effectLst/>
                        </a:rPr>
                        <a:t>dengna</a:t>
                      </a:r>
                      <a:r>
                        <a:rPr lang="en-US" sz="2400" dirty="0">
                          <a:effectLst/>
                        </a:rPr>
                        <a:t> </a:t>
                      </a:r>
                      <a:r>
                        <a:rPr lang="en-US" sz="2400" dirty="0" err="1">
                          <a:effectLst/>
                        </a:rPr>
                        <a:t>baik</a:t>
                      </a:r>
                      <a:r>
                        <a:rPr lang="en-US" sz="2400" dirty="0">
                          <a:effectLst/>
                        </a:rPr>
                        <a:t> </a:t>
                      </a:r>
                      <a:r>
                        <a:rPr lang="en-US" sz="2400" dirty="0" err="1">
                          <a:effectLst/>
                        </a:rPr>
                        <a:t>sangat</a:t>
                      </a:r>
                      <a:r>
                        <a:rPr lang="en-US" sz="2400" dirty="0">
                          <a:effectLst/>
                        </a:rPr>
                        <a:t> </a:t>
                      </a:r>
                      <a:r>
                        <a:rPr lang="en-US" sz="2400" dirty="0" err="1">
                          <a:effectLst/>
                        </a:rPr>
                        <a:t>penting</a:t>
                      </a:r>
                      <a:r>
                        <a:rPr lang="en-US" sz="2400" dirty="0">
                          <a:effectLst/>
                        </a:rPr>
                        <a:t> </a:t>
                      </a:r>
                      <a:r>
                        <a:rPr lang="en-US" sz="2400" dirty="0" err="1">
                          <a:effectLst/>
                        </a:rPr>
                        <a:t>untuk</a:t>
                      </a:r>
                      <a:r>
                        <a:rPr lang="en-US" sz="2400" dirty="0">
                          <a:effectLst/>
                        </a:rPr>
                        <a:t> </a:t>
                      </a:r>
                      <a:r>
                        <a:rPr lang="en-US" sz="2400" dirty="0" err="1">
                          <a:effectLst/>
                        </a:rPr>
                        <a:t>suksesnya</a:t>
                      </a:r>
                      <a:r>
                        <a:rPr lang="en-US" sz="2400" dirty="0">
                          <a:effectLst/>
                        </a:rPr>
                        <a:t> audit</a:t>
                      </a:r>
                      <a:endParaRPr lang="en-US" sz="1800" dirty="0">
                        <a:effectLst/>
                        <a:latin typeface="Calibri"/>
                        <a:ea typeface="Calibri"/>
                        <a:cs typeface="Times New Roman"/>
                      </a:endParaRPr>
                    </a:p>
                  </a:txBody>
                  <a:tcPr marL="27163" marR="27163" marT="0" marB="0"/>
                </a:tc>
              </a:tr>
              <a:tr h="777466">
                <a:tc>
                  <a:txBody>
                    <a:bodyPr/>
                    <a:lstStyle/>
                    <a:p>
                      <a:pPr marL="0" marR="0">
                        <a:lnSpc>
                          <a:spcPct val="115000"/>
                        </a:lnSpc>
                        <a:spcBef>
                          <a:spcPts val="0"/>
                        </a:spcBef>
                        <a:spcAft>
                          <a:spcPts val="0"/>
                        </a:spcAft>
                      </a:pPr>
                      <a:r>
                        <a:rPr lang="en-US" sz="2400" dirty="0" err="1">
                          <a:effectLst/>
                        </a:rPr>
                        <a:t>Evaluasi</a:t>
                      </a:r>
                      <a:r>
                        <a:rPr lang="en-US" sz="2400" dirty="0">
                          <a:effectLst/>
                        </a:rPr>
                        <a:t> </a:t>
                      </a:r>
                      <a:r>
                        <a:rPr lang="en-US" sz="2400" dirty="0" err="1">
                          <a:effectLst/>
                        </a:rPr>
                        <a:t>secara</a:t>
                      </a:r>
                      <a:r>
                        <a:rPr lang="en-US" sz="2400" dirty="0">
                          <a:effectLst/>
                        </a:rPr>
                        <a:t> </a:t>
                      </a:r>
                      <a:r>
                        <a:rPr lang="en-US" sz="2400" dirty="0" err="1">
                          <a:effectLst/>
                        </a:rPr>
                        <a:t>cerdas</a:t>
                      </a:r>
                      <a:r>
                        <a:rPr lang="en-US" sz="2400" dirty="0">
                          <a:effectLst/>
                        </a:rPr>
                        <a:t> </a:t>
                      </a:r>
                      <a:r>
                        <a:rPr lang="en-US" sz="2400" dirty="0" err="1">
                          <a:effectLst/>
                        </a:rPr>
                        <a:t>tanggapan</a:t>
                      </a:r>
                      <a:r>
                        <a:rPr lang="en-US" sz="2400" dirty="0">
                          <a:effectLst/>
                        </a:rPr>
                        <a:t> </a:t>
                      </a:r>
                      <a:r>
                        <a:rPr lang="en-US" sz="2400" dirty="0" err="1">
                          <a:effectLst/>
                        </a:rPr>
                        <a:t>menejemen</a:t>
                      </a:r>
                      <a:r>
                        <a:rPr lang="en-US" sz="2400" dirty="0">
                          <a:effectLst/>
                        </a:rPr>
                        <a:t> </a:t>
                      </a:r>
                      <a:r>
                        <a:rPr lang="en-US" sz="2400" dirty="0" err="1">
                          <a:effectLst/>
                        </a:rPr>
                        <a:t>mengenai</a:t>
                      </a:r>
                      <a:r>
                        <a:rPr lang="en-US" sz="2400" dirty="0">
                          <a:effectLst/>
                        </a:rPr>
                        <a:t> </a:t>
                      </a:r>
                      <a:r>
                        <a:rPr lang="en-US" sz="2400" dirty="0" err="1">
                          <a:effectLst/>
                        </a:rPr>
                        <a:t>risiko</a:t>
                      </a:r>
                      <a:endParaRPr lang="en-US" sz="1800" dirty="0">
                        <a:effectLst/>
                        <a:latin typeface="Calibri"/>
                        <a:ea typeface="Calibri"/>
                        <a:cs typeface="Times New Roman"/>
                      </a:endParaRPr>
                    </a:p>
                  </a:txBody>
                  <a:tcPr marL="27163" marR="27163" marT="0" marB="0"/>
                </a:tc>
                <a:tc>
                  <a:txBody>
                    <a:bodyPr/>
                    <a:lstStyle/>
                    <a:p>
                      <a:pPr marL="0" marR="0">
                        <a:lnSpc>
                          <a:spcPct val="115000"/>
                        </a:lnSpc>
                        <a:spcBef>
                          <a:spcPts val="0"/>
                        </a:spcBef>
                        <a:spcAft>
                          <a:spcPts val="0"/>
                        </a:spcAft>
                      </a:pPr>
                      <a:r>
                        <a:rPr lang="en-US" sz="2400" dirty="0" err="1">
                          <a:effectLst/>
                        </a:rPr>
                        <a:t>Bagaimana</a:t>
                      </a:r>
                      <a:r>
                        <a:rPr lang="en-US" sz="2400" dirty="0">
                          <a:effectLst/>
                        </a:rPr>
                        <a:t> </a:t>
                      </a:r>
                      <a:r>
                        <a:rPr lang="en-US" sz="2400" dirty="0" err="1">
                          <a:effectLst/>
                        </a:rPr>
                        <a:t>manajemen</a:t>
                      </a:r>
                      <a:r>
                        <a:rPr lang="en-US" sz="2400" dirty="0">
                          <a:effectLst/>
                        </a:rPr>
                        <a:t> </a:t>
                      </a:r>
                      <a:r>
                        <a:rPr lang="en-US" sz="2400" dirty="0" err="1">
                          <a:effectLst/>
                        </a:rPr>
                        <a:t>merancang</a:t>
                      </a:r>
                      <a:r>
                        <a:rPr lang="en-US" sz="2400" dirty="0">
                          <a:effectLst/>
                        </a:rPr>
                        <a:t>/</a:t>
                      </a:r>
                      <a:r>
                        <a:rPr lang="en-US" sz="2400" dirty="0" err="1">
                          <a:effectLst/>
                        </a:rPr>
                        <a:t>melaksanakan</a:t>
                      </a:r>
                      <a:r>
                        <a:rPr lang="en-US" sz="2400" dirty="0">
                          <a:effectLst/>
                        </a:rPr>
                        <a:t> </a:t>
                      </a:r>
                      <a:r>
                        <a:rPr lang="en-US" sz="2400" dirty="0" err="1">
                          <a:effectLst/>
                        </a:rPr>
                        <a:t>pengendalian</a:t>
                      </a:r>
                      <a:r>
                        <a:rPr lang="en-US" sz="2400" dirty="0">
                          <a:effectLst/>
                        </a:rPr>
                        <a:t> </a:t>
                      </a:r>
                      <a:r>
                        <a:rPr lang="en-US" sz="2400" dirty="0" err="1">
                          <a:effectLst/>
                        </a:rPr>
                        <a:t>untuk</a:t>
                      </a:r>
                      <a:r>
                        <a:rPr lang="en-US" sz="2400" dirty="0">
                          <a:effectLst/>
                        </a:rPr>
                        <a:t> </a:t>
                      </a:r>
                      <a:r>
                        <a:rPr lang="en-US" sz="2400" dirty="0" err="1">
                          <a:effectLst/>
                        </a:rPr>
                        <a:t>memitigasi</a:t>
                      </a:r>
                      <a:r>
                        <a:rPr lang="en-US" sz="2400" dirty="0">
                          <a:effectLst/>
                        </a:rPr>
                        <a:t> </a:t>
                      </a:r>
                      <a:r>
                        <a:rPr lang="en-US" sz="2400" dirty="0" err="1">
                          <a:effectLst/>
                        </a:rPr>
                        <a:t>risiko</a:t>
                      </a:r>
                      <a:r>
                        <a:rPr lang="en-US" sz="2400" dirty="0">
                          <a:effectLst/>
                        </a:rPr>
                        <a:t> (</a:t>
                      </a:r>
                      <a:r>
                        <a:rPr lang="en-US" sz="2400" dirty="0" err="1">
                          <a:effectLst/>
                        </a:rPr>
                        <a:t>salah</a:t>
                      </a:r>
                      <a:r>
                        <a:rPr lang="en-US" sz="2400" dirty="0">
                          <a:effectLst/>
                        </a:rPr>
                        <a:t> </a:t>
                      </a:r>
                      <a:r>
                        <a:rPr lang="en-US" sz="2400" dirty="0" err="1">
                          <a:effectLst/>
                        </a:rPr>
                        <a:t>saji</a:t>
                      </a:r>
                      <a:r>
                        <a:rPr lang="en-US" sz="2400" dirty="0">
                          <a:effectLst/>
                        </a:rPr>
                        <a:t> material </a:t>
                      </a:r>
                      <a:r>
                        <a:rPr lang="en-US" sz="2400" dirty="0" err="1">
                          <a:effectLst/>
                        </a:rPr>
                        <a:t>dalam</a:t>
                      </a:r>
                      <a:r>
                        <a:rPr lang="en-US" sz="2400" dirty="0">
                          <a:effectLst/>
                        </a:rPr>
                        <a:t> </a:t>
                      </a:r>
                      <a:r>
                        <a:rPr lang="en-US" sz="2400" dirty="0" err="1">
                          <a:effectLst/>
                        </a:rPr>
                        <a:t>laporan</a:t>
                      </a:r>
                      <a:r>
                        <a:rPr lang="en-US" sz="2400" dirty="0">
                          <a:effectLst/>
                        </a:rPr>
                        <a:t> </a:t>
                      </a:r>
                      <a:r>
                        <a:rPr lang="en-US" sz="2400" dirty="0" err="1">
                          <a:effectLst/>
                        </a:rPr>
                        <a:t>keuangan</a:t>
                      </a:r>
                      <a:r>
                        <a:rPr lang="en-US" sz="2400" dirty="0">
                          <a:effectLst/>
                        </a:rPr>
                        <a:t>) yang </a:t>
                      </a:r>
                      <a:r>
                        <a:rPr lang="en-US" sz="2400" dirty="0" err="1">
                          <a:effectLst/>
                        </a:rPr>
                        <a:t>sudah</a:t>
                      </a:r>
                      <a:r>
                        <a:rPr lang="en-US" sz="2400" dirty="0">
                          <a:effectLst/>
                        </a:rPr>
                        <a:t> </a:t>
                      </a:r>
                      <a:r>
                        <a:rPr lang="en-US" sz="2400" dirty="0" err="1">
                          <a:effectLst/>
                        </a:rPr>
                        <a:t>diidentifikasi</a:t>
                      </a:r>
                      <a:r>
                        <a:rPr lang="en-US" sz="2400" dirty="0">
                          <a:effectLst/>
                        </a:rPr>
                        <a:t> </a:t>
                      </a:r>
                      <a:r>
                        <a:rPr lang="en-US" sz="2400" dirty="0" err="1">
                          <a:effectLst/>
                        </a:rPr>
                        <a:t>oleh</a:t>
                      </a:r>
                      <a:r>
                        <a:rPr lang="en-US" sz="2400" dirty="0">
                          <a:effectLst/>
                        </a:rPr>
                        <a:t> </a:t>
                      </a:r>
                      <a:r>
                        <a:rPr lang="en-US" sz="2400" dirty="0" err="1">
                          <a:effectLst/>
                        </a:rPr>
                        <a:t>manajemen</a:t>
                      </a:r>
                      <a:r>
                        <a:rPr lang="en-US" sz="2400" dirty="0">
                          <a:effectLst/>
                        </a:rPr>
                        <a:t> </a:t>
                      </a:r>
                      <a:r>
                        <a:rPr lang="en-US" sz="2400" dirty="0" err="1">
                          <a:effectLst/>
                        </a:rPr>
                        <a:t>dan</a:t>
                      </a:r>
                      <a:r>
                        <a:rPr lang="en-US" sz="2400" dirty="0">
                          <a:effectLst/>
                        </a:rPr>
                        <a:t> </a:t>
                      </a:r>
                      <a:r>
                        <a:rPr lang="en-US" sz="2400" dirty="0" err="1">
                          <a:effectLst/>
                        </a:rPr>
                        <a:t>atau</a:t>
                      </a:r>
                      <a:r>
                        <a:rPr lang="en-US" sz="2400" dirty="0">
                          <a:effectLst/>
                        </a:rPr>
                        <a:t> auditor</a:t>
                      </a:r>
                      <a:endParaRPr lang="en-US" sz="1800" dirty="0">
                        <a:effectLst/>
                        <a:latin typeface="Calibri"/>
                        <a:ea typeface="Calibri"/>
                        <a:cs typeface="Times New Roman"/>
                      </a:endParaRPr>
                    </a:p>
                  </a:txBody>
                  <a:tcPr marL="27163" marR="27163" marT="0" marB="0"/>
                </a:tc>
              </a:tr>
            </a:tbl>
          </a:graphicData>
        </a:graphic>
      </p:graphicFrame>
    </p:spTree>
    <p:extLst>
      <p:ext uri="{BB962C8B-B14F-4D97-AF65-F5344CB8AC3E}">
        <p14:creationId xmlns:p14="http://schemas.microsoft.com/office/powerpoint/2010/main" val="1146330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KEHARUSAN </a:t>
            </a:r>
            <a:r>
              <a:rPr lang="en-US" b="1" dirty="0"/>
              <a:t>DALAM TAHAP RISK </a:t>
            </a:r>
            <a:r>
              <a:rPr lang="en-US" b="1" dirty="0" smtClean="0"/>
              <a:t>ASSESSMENT </a:t>
            </a:r>
            <a:r>
              <a:rPr lang="en-US" sz="3100" b="1" i="1" dirty="0" err="1" smtClean="0"/>
              <a:t>lanjutan</a:t>
            </a:r>
            <a:r>
              <a:rPr lang="en-US" sz="3100" b="1" i="1" dirty="0" smtClean="0"/>
              <a:t>….</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6115711"/>
              </p:ext>
            </p:extLst>
          </p:nvPr>
        </p:nvGraphicFramePr>
        <p:xfrm>
          <a:off x="457200" y="1447751"/>
          <a:ext cx="8153400" cy="5398008"/>
        </p:xfrm>
        <a:graphic>
          <a:graphicData uri="http://schemas.openxmlformats.org/drawingml/2006/table">
            <a:tbl>
              <a:tblPr firstRow="1" firstCol="1" bandRow="1">
                <a:tableStyleId>{5C22544A-7EE6-4342-B048-85BDC9FD1C3A}</a:tableStyleId>
              </a:tblPr>
              <a:tblGrid>
                <a:gridCol w="1676400"/>
                <a:gridCol w="6477000"/>
              </a:tblGrid>
              <a:tr h="777466">
                <a:tc>
                  <a:txBody>
                    <a:bodyPr/>
                    <a:lstStyle/>
                    <a:p>
                      <a:pPr marL="0" marR="0">
                        <a:lnSpc>
                          <a:spcPct val="115000"/>
                        </a:lnSpc>
                        <a:spcBef>
                          <a:spcPts val="0"/>
                        </a:spcBef>
                        <a:spcAft>
                          <a:spcPts val="0"/>
                        </a:spcAft>
                      </a:pPr>
                      <a:r>
                        <a:rPr lang="en-US" sz="3200" dirty="0" err="1">
                          <a:effectLst/>
                        </a:rPr>
                        <a:t>Gunakan</a:t>
                      </a:r>
                      <a:r>
                        <a:rPr lang="en-US" sz="3200" dirty="0">
                          <a:effectLst/>
                        </a:rPr>
                        <a:t> </a:t>
                      </a:r>
                      <a:r>
                        <a:rPr lang="en-US" sz="3200" dirty="0" err="1" smtClean="0">
                          <a:effectLst/>
                        </a:rPr>
                        <a:t>kearifan</a:t>
                      </a:r>
                      <a:r>
                        <a:rPr lang="en-US" sz="3200" dirty="0" smtClean="0">
                          <a:effectLst/>
                        </a:rPr>
                        <a:t> </a:t>
                      </a:r>
                      <a:r>
                        <a:rPr lang="en-US" sz="3200" dirty="0" err="1">
                          <a:effectLst/>
                        </a:rPr>
                        <a:t>profesional</a:t>
                      </a:r>
                      <a:endParaRPr lang="en-US" sz="2400" dirty="0">
                        <a:effectLst/>
                        <a:latin typeface="Calibri"/>
                        <a:ea typeface="Calibri"/>
                        <a:cs typeface="Times New Roman"/>
                      </a:endParaRPr>
                    </a:p>
                  </a:txBody>
                  <a:tcPr marL="27163" marR="27163" marT="0" marB="0"/>
                </a:tc>
                <a:tc>
                  <a:txBody>
                    <a:bodyPr/>
                    <a:lstStyle/>
                    <a:p>
                      <a:pPr marL="0" marR="0">
                        <a:lnSpc>
                          <a:spcPct val="115000"/>
                        </a:lnSpc>
                        <a:spcBef>
                          <a:spcPts val="0"/>
                        </a:spcBef>
                        <a:spcAft>
                          <a:spcPts val="0"/>
                        </a:spcAft>
                      </a:pPr>
                      <a:r>
                        <a:rPr lang="en-US" sz="2800" dirty="0" err="1">
                          <a:effectLst/>
                        </a:rPr>
                        <a:t>Menggunakan</a:t>
                      </a:r>
                      <a:r>
                        <a:rPr lang="en-US" sz="2800" dirty="0">
                          <a:effectLst/>
                        </a:rPr>
                        <a:t> judgment </a:t>
                      </a:r>
                      <a:r>
                        <a:rPr lang="en-US" sz="2800" dirty="0" err="1">
                          <a:effectLst/>
                        </a:rPr>
                        <a:t>oleh</a:t>
                      </a:r>
                      <a:r>
                        <a:rPr lang="en-US" sz="2800" dirty="0">
                          <a:effectLst/>
                        </a:rPr>
                        <a:t> auditor </a:t>
                      </a:r>
                      <a:r>
                        <a:rPr lang="en-US" sz="2800" dirty="0" err="1">
                          <a:effectLst/>
                        </a:rPr>
                        <a:t>selama</a:t>
                      </a:r>
                      <a:r>
                        <a:rPr lang="en-US" sz="2800" dirty="0">
                          <a:effectLst/>
                        </a:rPr>
                        <a:t> audit, </a:t>
                      </a:r>
                      <a:r>
                        <a:rPr lang="en-US" sz="2800" dirty="0" err="1">
                          <a:effectLst/>
                        </a:rPr>
                        <a:t>antara</a:t>
                      </a:r>
                      <a:r>
                        <a:rPr lang="en-US" sz="2800" dirty="0">
                          <a:effectLst/>
                        </a:rPr>
                        <a:t> lain :</a:t>
                      </a:r>
                      <a:endParaRPr lang="en-US" sz="2000" dirty="0">
                        <a:effectLst/>
                      </a:endParaRPr>
                    </a:p>
                    <a:p>
                      <a:pPr marL="342900" marR="0" lvl="0" indent="-342900">
                        <a:lnSpc>
                          <a:spcPct val="115000"/>
                        </a:lnSpc>
                        <a:spcBef>
                          <a:spcPts val="0"/>
                        </a:spcBef>
                        <a:spcAft>
                          <a:spcPts val="0"/>
                        </a:spcAft>
                        <a:buFont typeface="+mj-lt"/>
                        <a:buAutoNum type="alphaLcParenR"/>
                      </a:pPr>
                      <a:r>
                        <a:rPr lang="en-US" sz="2800" dirty="0" err="1">
                          <a:effectLst/>
                        </a:rPr>
                        <a:t>Penentuan</a:t>
                      </a:r>
                      <a:r>
                        <a:rPr lang="en-US" sz="2800" dirty="0">
                          <a:effectLst/>
                        </a:rPr>
                        <a:t> </a:t>
                      </a:r>
                      <a:r>
                        <a:rPr lang="en-US" sz="2800" dirty="0" err="1">
                          <a:effectLst/>
                        </a:rPr>
                        <a:t>menerima</a:t>
                      </a:r>
                      <a:r>
                        <a:rPr lang="en-US" sz="2800" dirty="0">
                          <a:effectLst/>
                        </a:rPr>
                        <a:t>/</a:t>
                      </a:r>
                      <a:r>
                        <a:rPr lang="en-US" sz="2800" dirty="0" err="1">
                          <a:effectLst/>
                        </a:rPr>
                        <a:t>melanjutkan</a:t>
                      </a:r>
                      <a:r>
                        <a:rPr lang="en-US" sz="2800" dirty="0">
                          <a:effectLst/>
                        </a:rPr>
                        <a:t> </a:t>
                      </a:r>
                      <a:r>
                        <a:rPr lang="en-US" sz="2800" dirty="0" err="1">
                          <a:effectLst/>
                        </a:rPr>
                        <a:t>hubungan</a:t>
                      </a:r>
                      <a:r>
                        <a:rPr lang="en-US" sz="2800" dirty="0">
                          <a:effectLst/>
                        </a:rPr>
                        <a:t> dg</a:t>
                      </a:r>
                      <a:r>
                        <a:rPr lang="en-US" sz="2400" dirty="0">
                          <a:effectLst/>
                        </a:rPr>
                        <a:t> </a:t>
                      </a:r>
                      <a:r>
                        <a:rPr lang="en-US" sz="2400" dirty="0" err="1">
                          <a:effectLst/>
                        </a:rPr>
                        <a:t>klien</a:t>
                      </a:r>
                      <a:endParaRPr lang="en-US" sz="2000" dirty="0">
                        <a:effectLst/>
                      </a:endParaRPr>
                    </a:p>
                    <a:p>
                      <a:pPr marL="342900" marR="0" lvl="0" indent="-342900">
                        <a:lnSpc>
                          <a:spcPct val="115000"/>
                        </a:lnSpc>
                        <a:spcBef>
                          <a:spcPts val="0"/>
                        </a:spcBef>
                        <a:spcAft>
                          <a:spcPts val="0"/>
                        </a:spcAft>
                        <a:buFont typeface="+mj-lt"/>
                        <a:buAutoNum type="alphaLcParenR"/>
                      </a:pPr>
                      <a:r>
                        <a:rPr lang="en-US" sz="2400" dirty="0" err="1">
                          <a:effectLst/>
                        </a:rPr>
                        <a:t>M</a:t>
                      </a:r>
                      <a:r>
                        <a:rPr lang="en-US" sz="2800" dirty="0" err="1">
                          <a:effectLst/>
                        </a:rPr>
                        <a:t>engembangkan</a:t>
                      </a:r>
                      <a:r>
                        <a:rPr lang="en-US" sz="2800" dirty="0">
                          <a:effectLst/>
                        </a:rPr>
                        <a:t> </a:t>
                      </a:r>
                      <a:r>
                        <a:rPr lang="en-US" sz="2800" dirty="0" err="1">
                          <a:effectLst/>
                        </a:rPr>
                        <a:t>strategi</a:t>
                      </a:r>
                      <a:r>
                        <a:rPr lang="en-US" sz="2800" dirty="0">
                          <a:effectLst/>
                        </a:rPr>
                        <a:t> audit </a:t>
                      </a:r>
                      <a:r>
                        <a:rPr lang="en-US" sz="2800" dirty="0" err="1">
                          <a:effectLst/>
                        </a:rPr>
                        <a:t>menyeluruh</a:t>
                      </a:r>
                      <a:endParaRPr lang="en-US" sz="2000" dirty="0">
                        <a:effectLst/>
                      </a:endParaRPr>
                    </a:p>
                    <a:p>
                      <a:pPr marL="342900" marR="0" lvl="0" indent="-342900">
                        <a:lnSpc>
                          <a:spcPct val="115000"/>
                        </a:lnSpc>
                        <a:spcBef>
                          <a:spcPts val="0"/>
                        </a:spcBef>
                        <a:spcAft>
                          <a:spcPts val="0"/>
                        </a:spcAft>
                        <a:buFont typeface="+mj-lt"/>
                        <a:buAutoNum type="alphaLcParenR"/>
                      </a:pPr>
                      <a:r>
                        <a:rPr lang="en-US" sz="2800" dirty="0" err="1">
                          <a:effectLst/>
                        </a:rPr>
                        <a:t>Menetapkan</a:t>
                      </a:r>
                      <a:r>
                        <a:rPr lang="en-US" sz="2800" dirty="0">
                          <a:effectLst/>
                        </a:rPr>
                        <a:t> </a:t>
                      </a:r>
                      <a:r>
                        <a:rPr lang="en-US" sz="2800" dirty="0" err="1">
                          <a:effectLst/>
                        </a:rPr>
                        <a:t>materialitas</a:t>
                      </a:r>
                      <a:endParaRPr lang="en-US" sz="2000" dirty="0">
                        <a:effectLst/>
                      </a:endParaRPr>
                    </a:p>
                    <a:p>
                      <a:pPr marL="342900" marR="0" lvl="0" indent="-342900">
                        <a:lnSpc>
                          <a:spcPct val="115000"/>
                        </a:lnSpc>
                        <a:spcBef>
                          <a:spcPts val="0"/>
                        </a:spcBef>
                        <a:spcAft>
                          <a:spcPts val="0"/>
                        </a:spcAft>
                        <a:buFont typeface="+mj-lt"/>
                        <a:buAutoNum type="alphaLcParenR"/>
                      </a:pPr>
                      <a:r>
                        <a:rPr lang="en-US" sz="2800" dirty="0" err="1">
                          <a:effectLst/>
                        </a:rPr>
                        <a:t>Menilai</a:t>
                      </a:r>
                      <a:r>
                        <a:rPr lang="en-US" sz="2800" dirty="0">
                          <a:effectLst/>
                        </a:rPr>
                        <a:t> </a:t>
                      </a:r>
                      <a:r>
                        <a:rPr lang="en-US" sz="2800" dirty="0" err="1">
                          <a:effectLst/>
                        </a:rPr>
                        <a:t>risiko</a:t>
                      </a:r>
                      <a:r>
                        <a:rPr lang="en-US" sz="2800" dirty="0">
                          <a:effectLst/>
                        </a:rPr>
                        <a:t> </a:t>
                      </a:r>
                      <a:r>
                        <a:rPr lang="en-US" sz="2800" dirty="0" err="1">
                          <a:effectLst/>
                        </a:rPr>
                        <a:t>salah</a:t>
                      </a:r>
                      <a:r>
                        <a:rPr lang="en-US" sz="2800" dirty="0">
                          <a:effectLst/>
                        </a:rPr>
                        <a:t> </a:t>
                      </a:r>
                      <a:r>
                        <a:rPr lang="en-US" sz="2800" dirty="0" err="1">
                          <a:effectLst/>
                        </a:rPr>
                        <a:t>saji</a:t>
                      </a:r>
                      <a:r>
                        <a:rPr lang="en-US" sz="2800" dirty="0">
                          <a:effectLst/>
                        </a:rPr>
                        <a:t> material </a:t>
                      </a:r>
                      <a:r>
                        <a:rPr lang="en-US" sz="2800" dirty="0" err="1">
                          <a:effectLst/>
                        </a:rPr>
                        <a:t>termasuk</a:t>
                      </a:r>
                      <a:r>
                        <a:rPr lang="en-US" sz="2800" dirty="0">
                          <a:effectLst/>
                        </a:rPr>
                        <a:t> </a:t>
                      </a:r>
                      <a:r>
                        <a:rPr lang="en-US" sz="2800" dirty="0" err="1">
                          <a:effectLst/>
                        </a:rPr>
                        <a:t>mengidentifikasi</a:t>
                      </a:r>
                      <a:r>
                        <a:rPr lang="en-US" sz="2800" dirty="0">
                          <a:effectLst/>
                        </a:rPr>
                        <a:t> </a:t>
                      </a:r>
                      <a:r>
                        <a:rPr lang="en-US" sz="2800" dirty="0" err="1">
                          <a:effectLst/>
                        </a:rPr>
                        <a:t>risiko</a:t>
                      </a:r>
                      <a:endParaRPr lang="en-US" sz="2000" dirty="0">
                        <a:effectLst/>
                      </a:endParaRPr>
                    </a:p>
                    <a:p>
                      <a:pPr marL="342900" marR="0" lvl="0" indent="-342900">
                        <a:lnSpc>
                          <a:spcPct val="115000"/>
                        </a:lnSpc>
                        <a:spcBef>
                          <a:spcPts val="0"/>
                        </a:spcBef>
                        <a:spcAft>
                          <a:spcPts val="0"/>
                        </a:spcAft>
                        <a:buFont typeface="+mj-lt"/>
                        <a:buAutoNum type="alphaLcParenR"/>
                      </a:pPr>
                      <a:r>
                        <a:rPr lang="en-US" sz="2800" dirty="0" err="1">
                          <a:effectLst/>
                        </a:rPr>
                        <a:t>Mengembankan</a:t>
                      </a:r>
                      <a:r>
                        <a:rPr lang="en-US" sz="2800" dirty="0">
                          <a:effectLst/>
                        </a:rPr>
                        <a:t> </a:t>
                      </a:r>
                      <a:r>
                        <a:rPr lang="en-US" sz="2800" dirty="0" err="1">
                          <a:effectLst/>
                        </a:rPr>
                        <a:t>ekspektasi</a:t>
                      </a:r>
                      <a:r>
                        <a:rPr lang="en-US" sz="2800" dirty="0">
                          <a:effectLst/>
                        </a:rPr>
                        <a:t> </a:t>
                      </a:r>
                      <a:r>
                        <a:rPr lang="en-US" sz="2800" dirty="0" err="1">
                          <a:effectLst/>
                        </a:rPr>
                        <a:t>untuk</a:t>
                      </a:r>
                      <a:r>
                        <a:rPr lang="en-US" sz="2800" dirty="0">
                          <a:effectLst/>
                        </a:rPr>
                        <a:t> </a:t>
                      </a:r>
                      <a:r>
                        <a:rPr lang="en-US" sz="2800" dirty="0" err="1">
                          <a:effectLst/>
                        </a:rPr>
                        <a:t>melaksanakan</a:t>
                      </a:r>
                      <a:r>
                        <a:rPr lang="en-US" sz="2800" dirty="0">
                          <a:effectLst/>
                        </a:rPr>
                        <a:t> </a:t>
                      </a:r>
                      <a:r>
                        <a:rPr lang="en-US" sz="2800" dirty="0" err="1">
                          <a:effectLst/>
                        </a:rPr>
                        <a:t>prosedur</a:t>
                      </a:r>
                      <a:r>
                        <a:rPr lang="en-US" sz="2800" dirty="0">
                          <a:effectLst/>
                        </a:rPr>
                        <a:t> </a:t>
                      </a:r>
                      <a:r>
                        <a:rPr lang="en-US" sz="2800" dirty="0" err="1">
                          <a:effectLst/>
                        </a:rPr>
                        <a:t>analitikal</a:t>
                      </a:r>
                      <a:endParaRPr lang="en-US" sz="2000" dirty="0">
                        <a:effectLst/>
                        <a:latin typeface="Calibri"/>
                        <a:ea typeface="Calibri"/>
                        <a:cs typeface="Times New Roman"/>
                      </a:endParaRPr>
                    </a:p>
                  </a:txBody>
                  <a:tcPr marL="27163" marR="27163" marT="0" marB="0"/>
                </a:tc>
              </a:tr>
            </a:tbl>
          </a:graphicData>
        </a:graphic>
      </p:graphicFrame>
    </p:spTree>
    <p:extLst>
      <p:ext uri="{BB962C8B-B14F-4D97-AF65-F5344CB8AC3E}">
        <p14:creationId xmlns:p14="http://schemas.microsoft.com/office/powerpoint/2010/main" val="1146330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ISTILAH TERTENTU DALAM ISA</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lvl="0" algn="just"/>
            <a:r>
              <a:rPr lang="en-US" sz="4400" dirty="0"/>
              <a:t>ANTI-FRAUD CONTROL  ARTINYA PENGENDALIAN UNTUK MELAWAN KECURANGAN</a:t>
            </a:r>
          </a:p>
          <a:p>
            <a:pPr lvl="0" algn="just"/>
            <a:r>
              <a:rPr lang="en-US" sz="4400" dirty="0"/>
              <a:t>FINANCIAL REPORTING FRAMEWORK = (INDONESIA = PSAK) ARTINYA KERANGKA PELAPORAN KEUANGAN ADA 3 HAL :</a:t>
            </a:r>
          </a:p>
          <a:p>
            <a:pPr marL="0" lvl="0" indent="0" algn="just">
              <a:buNone/>
            </a:pPr>
            <a:r>
              <a:rPr lang="en-US" sz="4400" dirty="0" smtClean="0"/>
              <a:t>1. GENERAL </a:t>
            </a:r>
            <a:r>
              <a:rPr lang="en-US" sz="4400" dirty="0"/>
              <a:t>PURPOSE FRAMEWORK ARTINYA PELAPORAN YANG </a:t>
            </a:r>
            <a:r>
              <a:rPr lang="en-US" sz="4400" dirty="0" smtClean="0"/>
              <a:t>  DIRANCANG </a:t>
            </a:r>
            <a:r>
              <a:rPr lang="en-US" sz="4400" dirty="0"/>
              <a:t>UNTUK BERMACAM-MACAM PEMAKAI LAPORAN</a:t>
            </a:r>
          </a:p>
          <a:p>
            <a:pPr marL="0" lvl="0" indent="0" algn="just">
              <a:buNone/>
            </a:pPr>
            <a:r>
              <a:rPr lang="en-US" sz="4400" dirty="0" smtClean="0"/>
              <a:t>2. FAIR </a:t>
            </a:r>
            <a:r>
              <a:rPr lang="en-US" sz="4400" dirty="0"/>
              <a:t>PRESENTATION FRAMEWORK ARTINYA PELAPORAN KEUANGAN YANG HARUS  MENGIKUTI KETENTUAN DAN STANDAR TERTENTU AGAR LAPORAN YAN DIHASILKANNYA WAJAR</a:t>
            </a:r>
          </a:p>
          <a:p>
            <a:pPr marL="0" lvl="0" indent="0" algn="just">
              <a:buNone/>
            </a:pPr>
            <a:r>
              <a:rPr lang="en-US" sz="4400" dirty="0" smtClean="0"/>
              <a:t>3. COMPLIANCE </a:t>
            </a:r>
            <a:r>
              <a:rPr lang="en-US" sz="4400" dirty="0"/>
              <a:t>FRAMEWORK ARTINYA MENGIKUTI STANDART, NAMUN TIDAK BERKENAAN DENGAN PERSYARATAN WAJAR</a:t>
            </a:r>
          </a:p>
          <a:p>
            <a:pPr marL="0" indent="0" algn="just">
              <a:buNone/>
            </a:pPr>
            <a:r>
              <a:rPr lang="en-US" dirty="0"/>
              <a:t> </a:t>
            </a:r>
          </a:p>
          <a:p>
            <a:pPr marL="0" indent="0" algn="just">
              <a:buNone/>
            </a:pPr>
            <a:endParaRPr lang="en-US" dirty="0"/>
          </a:p>
        </p:txBody>
      </p:sp>
    </p:spTree>
    <p:extLst>
      <p:ext uri="{BB962C8B-B14F-4D97-AF65-F5344CB8AC3E}">
        <p14:creationId xmlns:p14="http://schemas.microsoft.com/office/powerpoint/2010/main" val="4046189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RISK RESPONSE </a:t>
            </a:r>
            <a:br>
              <a:rPr lang="en-US" b="1" dirty="0" smtClean="0"/>
            </a:br>
            <a:r>
              <a:rPr lang="en-US" b="1" dirty="0" smtClean="0"/>
              <a:t>( MENANGGAPI RISIKO)</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b="1" dirty="0" smtClean="0"/>
          </a:p>
          <a:p>
            <a:pPr marL="0" indent="0">
              <a:buNone/>
            </a:pPr>
            <a:r>
              <a:rPr lang="en-US" b="1" dirty="0" smtClean="0"/>
              <a:t>TUJUAN </a:t>
            </a:r>
            <a:r>
              <a:rPr lang="en-US" b="1" dirty="0"/>
              <a:t>AUDITOR </a:t>
            </a:r>
            <a:r>
              <a:rPr lang="en-US" b="1" dirty="0" smtClean="0"/>
              <a:t>:</a:t>
            </a:r>
          </a:p>
          <a:p>
            <a:r>
              <a:rPr lang="en-US" dirty="0" smtClean="0"/>
              <a:t> </a:t>
            </a:r>
            <a:r>
              <a:rPr lang="en-US" dirty="0"/>
              <a:t>MEMPEROLEH BUKTI AUDIT  YANG CUKUP DAN TEPAT TENTANG RISIKO YANG DINILAI, DENGAN MERANCANG DAN MENGIMPLEMENTASIKAN ATANGGAPAN YANG   TEPAT TERHADAPRISIKO </a:t>
            </a:r>
            <a:r>
              <a:rPr lang="en-US" dirty="0" smtClean="0"/>
              <a:t>TERSEBUT</a:t>
            </a:r>
            <a:endParaRPr lang="en-US" dirty="0"/>
          </a:p>
        </p:txBody>
      </p:sp>
    </p:spTree>
    <p:extLst>
      <p:ext uri="{BB962C8B-B14F-4D97-AF65-F5344CB8AC3E}">
        <p14:creationId xmlns:p14="http://schemas.microsoft.com/office/powerpoint/2010/main" val="16372367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RISK RESPONSE </a:t>
            </a:r>
            <a:br>
              <a:rPr lang="en-US" b="1" dirty="0" smtClean="0"/>
            </a:br>
            <a:r>
              <a:rPr lang="en-US" b="1" dirty="0" smtClean="0"/>
              <a:t>( MENANGGAPI RISIKO) </a:t>
            </a:r>
            <a:r>
              <a:rPr lang="en-US" sz="3100" b="1" i="1" dirty="0" err="1" smtClean="0"/>
              <a:t>lanjutan</a:t>
            </a:r>
            <a:r>
              <a:rPr lang="en-US" sz="3100" b="1" i="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Prosedur</a:t>
            </a:r>
            <a:r>
              <a:rPr lang="en-US" dirty="0" smtClean="0"/>
              <a:t> </a:t>
            </a:r>
            <a:r>
              <a:rPr lang="en-US" dirty="0"/>
              <a:t>audit </a:t>
            </a:r>
            <a:r>
              <a:rPr lang="en-US" dirty="0" err="1"/>
              <a:t>umumnya</a:t>
            </a:r>
            <a:r>
              <a:rPr lang="en-US" dirty="0"/>
              <a:t> </a:t>
            </a:r>
            <a:r>
              <a:rPr lang="en-US" dirty="0" err="1"/>
              <a:t>terdiri</a:t>
            </a:r>
            <a:r>
              <a:rPr lang="en-US" dirty="0"/>
              <a:t> </a:t>
            </a:r>
            <a:r>
              <a:rPr lang="en-US" dirty="0" err="1"/>
              <a:t>atas</a:t>
            </a:r>
            <a:r>
              <a:rPr lang="en-US" dirty="0"/>
              <a:t> </a:t>
            </a:r>
            <a:r>
              <a:rPr lang="en-US" dirty="0" err="1"/>
              <a:t>prosedur</a:t>
            </a:r>
            <a:r>
              <a:rPr lang="en-US" dirty="0"/>
              <a:t> audit substantive, </a:t>
            </a:r>
            <a:r>
              <a:rPr lang="en-US" dirty="0" err="1"/>
              <a:t>prosedur</a:t>
            </a:r>
            <a:r>
              <a:rPr lang="en-US" dirty="0"/>
              <a:t> </a:t>
            </a:r>
            <a:r>
              <a:rPr lang="en-US" dirty="0" err="1"/>
              <a:t>analitikal</a:t>
            </a:r>
            <a:r>
              <a:rPr lang="en-US" dirty="0"/>
              <a:t>, </a:t>
            </a:r>
            <a:r>
              <a:rPr lang="en-US" dirty="0" err="1"/>
              <a:t>dan</a:t>
            </a:r>
            <a:r>
              <a:rPr lang="en-US" dirty="0"/>
              <a:t> </a:t>
            </a:r>
            <a:r>
              <a:rPr lang="en-US" dirty="0" err="1"/>
              <a:t>uji</a:t>
            </a:r>
            <a:r>
              <a:rPr lang="en-US" dirty="0"/>
              <a:t> </a:t>
            </a:r>
            <a:r>
              <a:rPr lang="en-US" dirty="0" err="1"/>
              <a:t>pengendalian</a:t>
            </a:r>
            <a:r>
              <a:rPr lang="en-US" dirty="0"/>
              <a:t> :</a:t>
            </a:r>
          </a:p>
          <a:p>
            <a:pPr lvl="0"/>
            <a:r>
              <a:rPr lang="en-US" dirty="0" err="1"/>
              <a:t>Uji</a:t>
            </a:r>
            <a:r>
              <a:rPr lang="en-US" dirty="0"/>
              <a:t> </a:t>
            </a:r>
            <a:r>
              <a:rPr lang="en-US" dirty="0" err="1"/>
              <a:t>Pengendalian</a:t>
            </a:r>
            <a:r>
              <a:rPr lang="en-US" dirty="0"/>
              <a:t> intern yang </a:t>
            </a:r>
            <a:r>
              <a:rPr lang="en-US" dirty="0" err="1"/>
              <a:t>relevan</a:t>
            </a:r>
            <a:r>
              <a:rPr lang="en-US" dirty="0"/>
              <a:t>, </a:t>
            </a:r>
            <a:r>
              <a:rPr lang="en-US" dirty="0" err="1"/>
              <a:t>dapat</a:t>
            </a:r>
            <a:r>
              <a:rPr lang="en-US" dirty="0"/>
              <a:t> </a:t>
            </a:r>
            <a:r>
              <a:rPr lang="en-US" dirty="0" err="1"/>
              <a:t>mengurangi</a:t>
            </a:r>
            <a:r>
              <a:rPr lang="en-US" dirty="0"/>
              <a:t> </a:t>
            </a:r>
            <a:r>
              <a:rPr lang="en-US" dirty="0" err="1"/>
              <a:t>lingkup</a:t>
            </a:r>
            <a:r>
              <a:rPr lang="en-US" dirty="0"/>
              <a:t> </a:t>
            </a:r>
            <a:r>
              <a:rPr lang="en-US" dirty="0" err="1"/>
              <a:t>prosedur</a:t>
            </a:r>
            <a:r>
              <a:rPr lang="en-US" dirty="0"/>
              <a:t> substantive </a:t>
            </a:r>
            <a:r>
              <a:rPr lang="en-US" dirty="0" err="1"/>
              <a:t>lainnya</a:t>
            </a:r>
            <a:r>
              <a:rPr lang="en-US" dirty="0"/>
              <a:t>, </a:t>
            </a:r>
            <a:r>
              <a:rPr lang="en-US" dirty="0" err="1"/>
              <a:t>seperti</a:t>
            </a:r>
            <a:r>
              <a:rPr lang="en-US" dirty="0"/>
              <a:t> </a:t>
            </a:r>
            <a:r>
              <a:rPr lang="en-US" dirty="0" err="1"/>
              <a:t>pengambilan</a:t>
            </a:r>
            <a:r>
              <a:rPr lang="en-US" dirty="0"/>
              <a:t> </a:t>
            </a:r>
            <a:r>
              <a:rPr lang="en-US" dirty="0" err="1"/>
              <a:t>jumlah</a:t>
            </a:r>
            <a:r>
              <a:rPr lang="en-US" dirty="0"/>
              <a:t> </a:t>
            </a:r>
            <a:r>
              <a:rPr lang="en-US" dirty="0" err="1"/>
              <a:t>sampel</a:t>
            </a:r>
            <a:r>
              <a:rPr lang="en-US" dirty="0"/>
              <a:t>. (</a:t>
            </a:r>
            <a:r>
              <a:rPr lang="en-US" dirty="0" err="1"/>
              <a:t>namun</a:t>
            </a:r>
            <a:r>
              <a:rPr lang="en-US" dirty="0"/>
              <a:t> </a:t>
            </a:r>
            <a:r>
              <a:rPr lang="en-US" dirty="0" err="1"/>
              <a:t>tidak</a:t>
            </a:r>
            <a:r>
              <a:rPr lang="en-US" dirty="0"/>
              <a:t> </a:t>
            </a:r>
            <a:r>
              <a:rPr lang="en-US" dirty="0" err="1"/>
              <a:t>ada</a:t>
            </a:r>
            <a:r>
              <a:rPr lang="en-US" dirty="0"/>
              <a:t> </a:t>
            </a:r>
            <a:r>
              <a:rPr lang="en-US" dirty="0" err="1"/>
              <a:t>keharusan</a:t>
            </a:r>
            <a:r>
              <a:rPr lang="en-US" dirty="0"/>
              <a:t> </a:t>
            </a:r>
            <a:r>
              <a:rPr lang="en-US" dirty="0" err="1"/>
              <a:t>untuk</a:t>
            </a:r>
            <a:r>
              <a:rPr lang="en-US" dirty="0"/>
              <a:t> </a:t>
            </a:r>
            <a:r>
              <a:rPr lang="en-US" dirty="0" err="1"/>
              <a:t>menguji</a:t>
            </a:r>
            <a:r>
              <a:rPr lang="en-US" dirty="0"/>
              <a:t> </a:t>
            </a:r>
            <a:r>
              <a:rPr lang="en-US" dirty="0" err="1"/>
              <a:t>berfungsinya</a:t>
            </a:r>
            <a:r>
              <a:rPr lang="en-US" dirty="0"/>
              <a:t> </a:t>
            </a:r>
            <a:r>
              <a:rPr lang="en-US" dirty="0" err="1"/>
              <a:t>pengendalian</a:t>
            </a:r>
            <a:r>
              <a:rPr lang="en-US" dirty="0"/>
              <a:t> intern)</a:t>
            </a:r>
          </a:p>
          <a:p>
            <a:pPr marL="0" indent="0">
              <a:buNone/>
            </a:pPr>
            <a:endParaRPr lang="en-US" dirty="0"/>
          </a:p>
        </p:txBody>
      </p:sp>
    </p:spTree>
    <p:extLst>
      <p:ext uri="{BB962C8B-B14F-4D97-AF65-F5344CB8AC3E}">
        <p14:creationId xmlns:p14="http://schemas.microsoft.com/office/powerpoint/2010/main" val="33555026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RISK RESPONSE </a:t>
            </a:r>
            <a:br>
              <a:rPr lang="en-US" b="1" dirty="0" smtClean="0"/>
            </a:br>
            <a:r>
              <a:rPr lang="en-US" b="1" dirty="0" smtClean="0"/>
              <a:t>( MENANGGAPI RISIKO) </a:t>
            </a:r>
            <a:r>
              <a:rPr lang="en-US" sz="3600" b="1" i="1" dirty="0" err="1" smtClean="0"/>
              <a:t>lanjutan</a:t>
            </a:r>
            <a:r>
              <a:rPr lang="en-US" sz="3600" b="1" i="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err="1" smtClean="0"/>
              <a:t>Uji</a:t>
            </a:r>
            <a:r>
              <a:rPr lang="en-US" dirty="0" smtClean="0"/>
              <a:t> </a:t>
            </a:r>
            <a:r>
              <a:rPr lang="en-US" dirty="0" err="1"/>
              <a:t>Prosedur</a:t>
            </a:r>
            <a:r>
              <a:rPr lang="en-US" dirty="0"/>
              <a:t> </a:t>
            </a:r>
            <a:r>
              <a:rPr lang="en-US" dirty="0" err="1"/>
              <a:t>Analitikal</a:t>
            </a:r>
            <a:r>
              <a:rPr lang="en-US" dirty="0"/>
              <a:t> substantive, </a:t>
            </a:r>
            <a:r>
              <a:rPr lang="en-US" dirty="0" err="1"/>
              <a:t>prosedur</a:t>
            </a:r>
            <a:r>
              <a:rPr lang="en-US" dirty="0"/>
              <a:t> </a:t>
            </a:r>
            <a:r>
              <a:rPr lang="en-US" dirty="0" err="1"/>
              <a:t>dimana</a:t>
            </a:r>
            <a:r>
              <a:rPr lang="en-US" dirty="0"/>
              <a:t> </a:t>
            </a:r>
            <a:r>
              <a:rPr lang="en-US" dirty="0" err="1"/>
              <a:t>jumlah</a:t>
            </a:r>
            <a:r>
              <a:rPr lang="en-US" dirty="0"/>
              <a:t> total  </a:t>
            </a:r>
            <a:r>
              <a:rPr lang="en-US" dirty="0" err="1"/>
              <a:t>suatu</a:t>
            </a:r>
            <a:r>
              <a:rPr lang="en-US" dirty="0"/>
              <a:t> </a:t>
            </a:r>
            <a:r>
              <a:rPr lang="en-US" dirty="0" err="1"/>
              <a:t>arus</a:t>
            </a:r>
            <a:r>
              <a:rPr lang="en-US" dirty="0"/>
              <a:t> </a:t>
            </a:r>
            <a:r>
              <a:rPr lang="en-US" dirty="0" err="1"/>
              <a:t>transaksi</a:t>
            </a:r>
            <a:r>
              <a:rPr lang="en-US" dirty="0"/>
              <a:t> </a:t>
            </a:r>
            <a:r>
              <a:rPr lang="en-US" dirty="0" err="1"/>
              <a:t>dapat</a:t>
            </a:r>
            <a:r>
              <a:rPr lang="en-US" dirty="0"/>
              <a:t> </a:t>
            </a:r>
            <a:r>
              <a:rPr lang="en-US" dirty="0" err="1"/>
              <a:t>diperkirakan</a:t>
            </a:r>
            <a:r>
              <a:rPr lang="en-US" dirty="0"/>
              <a:t> </a:t>
            </a:r>
            <a:r>
              <a:rPr lang="en-US" dirty="0" err="1"/>
              <a:t>dengan</a:t>
            </a:r>
            <a:r>
              <a:rPr lang="en-US" dirty="0"/>
              <a:t> </a:t>
            </a:r>
            <a:r>
              <a:rPr lang="en-US" dirty="0" err="1"/>
              <a:t>cukup</a:t>
            </a:r>
            <a:r>
              <a:rPr lang="en-US" dirty="0"/>
              <a:t> </a:t>
            </a:r>
            <a:r>
              <a:rPr lang="en-US" dirty="0" err="1"/>
              <a:t>tepat</a:t>
            </a:r>
            <a:r>
              <a:rPr lang="en-US" dirty="0"/>
              <a:t> </a:t>
            </a:r>
            <a:r>
              <a:rPr lang="en-US" dirty="0" err="1"/>
              <a:t>berdasar</a:t>
            </a:r>
            <a:r>
              <a:rPr lang="en-US" dirty="0"/>
              <a:t>  </a:t>
            </a:r>
            <a:r>
              <a:rPr lang="en-US" dirty="0" err="1"/>
              <a:t>bukti</a:t>
            </a:r>
            <a:r>
              <a:rPr lang="en-US" dirty="0"/>
              <a:t> yang </a:t>
            </a:r>
            <a:r>
              <a:rPr lang="en-US" dirty="0" err="1"/>
              <a:t>tersedia</a:t>
            </a:r>
            <a:r>
              <a:rPr lang="en-US" dirty="0"/>
              <a:t>. </a:t>
            </a:r>
            <a:r>
              <a:rPr lang="en-US" dirty="0" err="1"/>
              <a:t>Ekspekasi</a:t>
            </a:r>
            <a:r>
              <a:rPr lang="en-US" dirty="0"/>
              <a:t> </a:t>
            </a:r>
            <a:r>
              <a:rPr lang="en-US" dirty="0" err="1"/>
              <a:t>dibandingkan</a:t>
            </a:r>
            <a:r>
              <a:rPr lang="en-US" dirty="0"/>
              <a:t> </a:t>
            </a:r>
            <a:r>
              <a:rPr lang="en-US" dirty="0" err="1"/>
              <a:t>dengan</a:t>
            </a:r>
            <a:r>
              <a:rPr lang="en-US" dirty="0"/>
              <a:t> </a:t>
            </a:r>
            <a:r>
              <a:rPr lang="en-US" dirty="0" err="1"/>
              <a:t>jumlah</a:t>
            </a:r>
            <a:r>
              <a:rPr lang="en-US" dirty="0"/>
              <a:t> </a:t>
            </a:r>
            <a:r>
              <a:rPr lang="en-US" dirty="0" err="1"/>
              <a:t>sebenarnya</a:t>
            </a:r>
            <a:r>
              <a:rPr lang="en-US" dirty="0"/>
              <a:t> </a:t>
            </a:r>
            <a:r>
              <a:rPr lang="en-US" dirty="0" err="1"/>
              <a:t>seperti</a:t>
            </a:r>
            <a:r>
              <a:rPr lang="en-US" dirty="0"/>
              <a:t> </a:t>
            </a:r>
            <a:r>
              <a:rPr lang="en-US" dirty="0" err="1"/>
              <a:t>dalam</a:t>
            </a:r>
            <a:r>
              <a:rPr lang="en-US" dirty="0"/>
              <a:t> </a:t>
            </a:r>
            <a:r>
              <a:rPr lang="en-US" dirty="0" err="1"/>
              <a:t>pembukuan</a:t>
            </a:r>
            <a:r>
              <a:rPr lang="en-US" dirty="0"/>
              <a:t>, </a:t>
            </a:r>
            <a:r>
              <a:rPr lang="en-US" dirty="0" err="1"/>
              <a:t>dan</a:t>
            </a:r>
            <a:r>
              <a:rPr lang="en-US" dirty="0"/>
              <a:t> </a:t>
            </a:r>
            <a:r>
              <a:rPr lang="en-US" dirty="0" err="1"/>
              <a:t>selisihnya</a:t>
            </a:r>
            <a:r>
              <a:rPr lang="en-US" dirty="0"/>
              <a:t> </a:t>
            </a:r>
            <a:r>
              <a:rPr lang="en-US" dirty="0" err="1"/>
              <a:t>atau</a:t>
            </a:r>
            <a:r>
              <a:rPr lang="en-US" dirty="0"/>
              <a:t> </a:t>
            </a:r>
            <a:r>
              <a:rPr lang="en-US" dirty="0" err="1"/>
              <a:t>salah</a:t>
            </a:r>
            <a:r>
              <a:rPr lang="en-US" dirty="0"/>
              <a:t> </a:t>
            </a:r>
            <a:r>
              <a:rPr lang="en-US" dirty="0" err="1"/>
              <a:t>sajinya</a:t>
            </a:r>
            <a:r>
              <a:rPr lang="en-US" dirty="0"/>
              <a:t> </a:t>
            </a:r>
            <a:r>
              <a:rPr lang="en-US" dirty="0" err="1"/>
              <a:t>langsung</a:t>
            </a:r>
            <a:r>
              <a:rPr lang="en-US" dirty="0"/>
              <a:t> </a:t>
            </a:r>
            <a:r>
              <a:rPr lang="en-US" dirty="0" err="1"/>
              <a:t>teridentifikasi</a:t>
            </a:r>
            <a:r>
              <a:rPr lang="en-US" dirty="0"/>
              <a:t>.</a:t>
            </a:r>
          </a:p>
          <a:p>
            <a:pPr marL="0" indent="0">
              <a:buNone/>
            </a:pPr>
            <a:endParaRPr lang="en-US" dirty="0"/>
          </a:p>
        </p:txBody>
      </p:sp>
    </p:spTree>
    <p:extLst>
      <p:ext uri="{BB962C8B-B14F-4D97-AF65-F5344CB8AC3E}">
        <p14:creationId xmlns:p14="http://schemas.microsoft.com/office/powerpoint/2010/main" val="85826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RISK RESPONSE </a:t>
            </a:r>
            <a:br>
              <a:rPr lang="en-US" b="1" dirty="0" smtClean="0"/>
            </a:br>
            <a:r>
              <a:rPr lang="en-US" b="1" dirty="0" smtClean="0"/>
              <a:t>( MENANGGAPI RISIKO) </a:t>
            </a:r>
            <a:r>
              <a:rPr lang="en-US" sz="2700" b="1" i="1" dirty="0" err="1" smtClean="0"/>
              <a:t>lanjutan</a:t>
            </a:r>
            <a:r>
              <a:rPr lang="en-US" sz="2700" b="1" i="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err="1" smtClean="0"/>
              <a:t>Pendadakan</a:t>
            </a:r>
            <a:r>
              <a:rPr lang="en-US" b="1" dirty="0" smtClean="0"/>
              <a:t> </a:t>
            </a:r>
            <a:r>
              <a:rPr lang="en-US" b="1" dirty="0"/>
              <a:t>(Unpredictability)</a:t>
            </a:r>
            <a:r>
              <a:rPr lang="en-US" dirty="0"/>
              <a:t>, Auditor </a:t>
            </a:r>
            <a:r>
              <a:rPr lang="en-US" dirty="0" err="1"/>
              <a:t>perlu</a:t>
            </a:r>
            <a:r>
              <a:rPr lang="en-US" dirty="0"/>
              <a:t> </a:t>
            </a:r>
            <a:r>
              <a:rPr lang="en-US" dirty="0" err="1"/>
              <a:t>memasukkan</a:t>
            </a:r>
            <a:r>
              <a:rPr lang="en-US" dirty="0"/>
              <a:t> </a:t>
            </a:r>
            <a:r>
              <a:rPr lang="en-US" dirty="0" err="1"/>
              <a:t>unsur</a:t>
            </a:r>
            <a:r>
              <a:rPr lang="en-US" dirty="0"/>
              <a:t> </a:t>
            </a:r>
            <a:r>
              <a:rPr lang="en-US" dirty="0" err="1"/>
              <a:t>pendadakan</a:t>
            </a:r>
            <a:r>
              <a:rPr lang="en-US" dirty="0"/>
              <a:t> </a:t>
            </a:r>
            <a:r>
              <a:rPr lang="en-US" dirty="0" err="1"/>
              <a:t>dalam</a:t>
            </a:r>
            <a:r>
              <a:rPr lang="en-US" dirty="0"/>
              <a:t> </a:t>
            </a:r>
            <a:r>
              <a:rPr lang="en-US" dirty="0" err="1"/>
              <a:t>prosedur</a:t>
            </a:r>
            <a:r>
              <a:rPr lang="en-US" dirty="0"/>
              <a:t> audit, </a:t>
            </a:r>
            <a:r>
              <a:rPr lang="en-US" dirty="0" err="1"/>
              <a:t>seperti</a:t>
            </a:r>
            <a:r>
              <a:rPr lang="en-US" dirty="0"/>
              <a:t> stock </a:t>
            </a:r>
            <a:r>
              <a:rPr lang="en-US" dirty="0" err="1"/>
              <a:t>fisik</a:t>
            </a:r>
            <a:r>
              <a:rPr lang="en-US" dirty="0"/>
              <a:t> </a:t>
            </a:r>
            <a:r>
              <a:rPr lang="en-US" dirty="0" err="1"/>
              <a:t>barang</a:t>
            </a:r>
            <a:r>
              <a:rPr lang="en-US" dirty="0"/>
              <a:t>, cash count, </a:t>
            </a:r>
            <a:r>
              <a:rPr lang="en-US" dirty="0" err="1"/>
              <a:t>kunjungan</a:t>
            </a:r>
            <a:r>
              <a:rPr lang="en-US" dirty="0"/>
              <a:t> </a:t>
            </a:r>
            <a:r>
              <a:rPr lang="en-US" dirty="0" err="1"/>
              <a:t>lapang</a:t>
            </a:r>
            <a:endParaRPr lang="en-US" dirty="0"/>
          </a:p>
          <a:p>
            <a:pPr lvl="0"/>
            <a:r>
              <a:rPr lang="en-US" b="1" dirty="0" err="1"/>
              <a:t>Manajemen</a:t>
            </a:r>
            <a:r>
              <a:rPr lang="en-US" b="1" dirty="0"/>
              <a:t> override</a:t>
            </a:r>
            <a:r>
              <a:rPr lang="en-US" dirty="0"/>
              <a:t>. </a:t>
            </a:r>
            <a:r>
              <a:rPr lang="en-US" dirty="0" smtClean="0"/>
              <a:t>Auditor </a:t>
            </a:r>
            <a:r>
              <a:rPr lang="en-US" dirty="0" err="1" smtClean="0"/>
              <a:t>mempertimbangkan</a:t>
            </a:r>
            <a:r>
              <a:rPr lang="en-US" dirty="0" smtClean="0"/>
              <a:t> </a:t>
            </a:r>
            <a:r>
              <a:rPr lang="en-US" dirty="0" err="1"/>
              <a:t>perlunya</a:t>
            </a:r>
            <a:r>
              <a:rPr lang="en-US" dirty="0"/>
              <a:t> </a:t>
            </a:r>
            <a:r>
              <a:rPr lang="en-US" dirty="0" err="1"/>
              <a:t>prosedur</a:t>
            </a:r>
            <a:r>
              <a:rPr lang="en-US" dirty="0"/>
              <a:t> audit yang </a:t>
            </a:r>
            <a:r>
              <a:rPr lang="en-US" dirty="0" err="1"/>
              <a:t>spesifik</a:t>
            </a:r>
            <a:r>
              <a:rPr lang="en-US" dirty="0"/>
              <a:t> </a:t>
            </a:r>
            <a:r>
              <a:rPr lang="en-US" dirty="0" err="1"/>
              <a:t>menangani</a:t>
            </a:r>
            <a:r>
              <a:rPr lang="en-US" dirty="0"/>
              <a:t> </a:t>
            </a:r>
            <a:r>
              <a:rPr lang="en-US" dirty="0" err="1"/>
              <a:t>kemungkinan</a:t>
            </a:r>
            <a:r>
              <a:rPr lang="en-US" dirty="0"/>
              <a:t> </a:t>
            </a:r>
            <a:r>
              <a:rPr lang="en-US" dirty="0" err="1"/>
              <a:t>manajemen</a:t>
            </a:r>
            <a:r>
              <a:rPr lang="en-US" dirty="0"/>
              <a:t> override </a:t>
            </a:r>
            <a:r>
              <a:rPr lang="en-US" dirty="0" err="1"/>
              <a:t>atau</a:t>
            </a:r>
            <a:r>
              <a:rPr lang="en-US" dirty="0"/>
              <a:t> </a:t>
            </a:r>
            <a:r>
              <a:rPr lang="en-US" dirty="0" err="1"/>
              <a:t>putusan</a:t>
            </a:r>
            <a:r>
              <a:rPr lang="en-US" dirty="0"/>
              <a:t> </a:t>
            </a:r>
            <a:r>
              <a:rPr lang="en-US" dirty="0" err="1"/>
              <a:t>manajemen</a:t>
            </a:r>
            <a:r>
              <a:rPr lang="en-US" dirty="0"/>
              <a:t> </a:t>
            </a:r>
            <a:r>
              <a:rPr lang="en-US" dirty="0" err="1"/>
              <a:t>untuk</a:t>
            </a:r>
            <a:r>
              <a:rPr lang="en-US" dirty="0"/>
              <a:t> </a:t>
            </a:r>
            <a:r>
              <a:rPr lang="en-US" dirty="0" err="1"/>
              <a:t>meniadaan</a:t>
            </a:r>
            <a:r>
              <a:rPr lang="en-US" dirty="0"/>
              <a:t> </a:t>
            </a:r>
            <a:r>
              <a:rPr lang="en-US" dirty="0" err="1"/>
              <a:t>atau</a:t>
            </a:r>
            <a:r>
              <a:rPr lang="en-US" dirty="0"/>
              <a:t> </a:t>
            </a:r>
            <a:r>
              <a:rPr lang="en-US" dirty="0" err="1"/>
              <a:t>mengabaikan</a:t>
            </a:r>
            <a:r>
              <a:rPr lang="en-US" dirty="0"/>
              <a:t> </a:t>
            </a:r>
            <a:r>
              <a:rPr lang="en-US" dirty="0" err="1"/>
              <a:t>dengan</a:t>
            </a:r>
            <a:r>
              <a:rPr lang="en-US" dirty="0"/>
              <a:t> </a:t>
            </a:r>
            <a:r>
              <a:rPr lang="en-US" dirty="0" err="1"/>
              <a:t>membuat</a:t>
            </a:r>
            <a:r>
              <a:rPr lang="en-US" dirty="0"/>
              <a:t> </a:t>
            </a:r>
            <a:r>
              <a:rPr lang="en-US" dirty="0" err="1"/>
              <a:t>pengecualian</a:t>
            </a:r>
            <a:r>
              <a:rPr lang="en-US" dirty="0"/>
              <a:t> (</a:t>
            </a:r>
            <a:r>
              <a:rPr lang="en-US" dirty="0" err="1"/>
              <a:t>altrnatif</a:t>
            </a:r>
            <a:r>
              <a:rPr lang="en-US" dirty="0"/>
              <a:t> </a:t>
            </a:r>
            <a:r>
              <a:rPr lang="en-US" dirty="0" err="1"/>
              <a:t>prosedur</a:t>
            </a:r>
            <a:r>
              <a:rPr lang="en-US" dirty="0"/>
              <a:t>)</a:t>
            </a:r>
          </a:p>
          <a:p>
            <a:pPr marL="0" indent="0">
              <a:buNone/>
            </a:pPr>
            <a:endParaRPr lang="en-US" dirty="0"/>
          </a:p>
        </p:txBody>
      </p:sp>
    </p:spTree>
    <p:extLst>
      <p:ext uri="{BB962C8B-B14F-4D97-AF65-F5344CB8AC3E}">
        <p14:creationId xmlns:p14="http://schemas.microsoft.com/office/powerpoint/2010/main" val="858266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solidFill>
                  <a:srgbClr val="FF0000"/>
                </a:solidFill>
              </a:rPr>
              <a:t>KOMBINASI PROSEDUR AUDIT YG TEPAT UNTUK MENANGGAPI RISIKO</a:t>
            </a:r>
            <a:br>
              <a:rPr lang="id-ID" b="1" dirty="0">
                <a:solidFill>
                  <a:srgbClr val="FF0000"/>
                </a:solidFill>
              </a:rPr>
            </a:br>
            <a:endParaRPr lang="id-ID" dirty="0"/>
          </a:p>
        </p:txBody>
      </p:sp>
      <p:sp>
        <p:nvSpPr>
          <p:cNvPr id="3" name="Content Placeholder 2"/>
          <p:cNvSpPr>
            <a:spLocks noGrp="1"/>
          </p:cNvSpPr>
          <p:nvPr>
            <p:ph idx="1"/>
          </p:nvPr>
        </p:nvSpPr>
        <p:spPr/>
        <p:txBody>
          <a:bodyPr/>
          <a:lstStyle/>
          <a:p>
            <a:pPr marL="514350" indent="-514350">
              <a:buAutoNum type="arabicPeriod"/>
            </a:pPr>
            <a:r>
              <a:rPr lang="id-ID" b="1" dirty="0">
                <a:solidFill>
                  <a:srgbClr val="7030A0"/>
                </a:solidFill>
              </a:rPr>
              <a:t>UJI PENGENDALIAN</a:t>
            </a:r>
          </a:p>
          <a:p>
            <a:pPr marL="514350" indent="-514350">
              <a:buAutoNum type="arabicPeriod"/>
            </a:pPr>
            <a:r>
              <a:rPr lang="id-ID" b="1" dirty="0">
                <a:solidFill>
                  <a:srgbClr val="7030A0"/>
                </a:solidFill>
              </a:rPr>
              <a:t>PROSEDUR  ANALITIKAL SUBSTANTIF</a:t>
            </a:r>
          </a:p>
          <a:p>
            <a:pPr marL="514350" indent="-514350">
              <a:buAutoNum type="arabicPeriod"/>
            </a:pPr>
            <a:r>
              <a:rPr lang="id-ID" b="1" dirty="0">
                <a:solidFill>
                  <a:srgbClr val="7030A0"/>
                </a:solidFill>
              </a:rPr>
              <a:t>PENDADAKAN </a:t>
            </a:r>
            <a:r>
              <a:rPr lang="id-ID" b="1" i="1" dirty="0">
                <a:solidFill>
                  <a:srgbClr val="7030A0"/>
                </a:solidFill>
              </a:rPr>
              <a:t>(UNPREDICTABILITY)</a:t>
            </a:r>
          </a:p>
          <a:p>
            <a:pPr marL="0" indent="0">
              <a:buNone/>
            </a:pPr>
            <a:r>
              <a:rPr lang="id-ID" b="1" dirty="0">
                <a:solidFill>
                  <a:srgbClr val="7030A0"/>
                </a:solidFill>
              </a:rPr>
              <a:t>4. MANAJEMEN OVERRIDE  (MENIADAKAN/   	MENGABAIKAN PENGENDALIAN DG 	MEMBUAT PENGECULIAN)</a:t>
            </a:r>
          </a:p>
          <a:p>
            <a:pPr marL="0" indent="0">
              <a:buNone/>
            </a:pPr>
            <a:r>
              <a:rPr lang="id-ID" b="1" dirty="0">
                <a:solidFill>
                  <a:srgbClr val="7030A0"/>
                </a:solidFill>
              </a:rPr>
              <a:t>5. SIGNIFICANT RISKS</a:t>
            </a:r>
          </a:p>
          <a:p>
            <a:pPr marL="0" indent="0">
              <a:buNone/>
            </a:pPr>
            <a:endParaRPr lang="id-ID" dirty="0"/>
          </a:p>
        </p:txBody>
      </p:sp>
    </p:spTree>
    <p:extLst>
      <p:ext uri="{BB962C8B-B14F-4D97-AF65-F5344CB8AC3E}">
        <p14:creationId xmlns:p14="http://schemas.microsoft.com/office/powerpoint/2010/main" val="2775639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REPORTING (PELAPORAN)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TUJUAN </a:t>
            </a:r>
            <a:r>
              <a:rPr lang="en-US" b="1" dirty="0"/>
              <a:t>AUDITOR :</a:t>
            </a:r>
          </a:p>
          <a:p>
            <a:pPr lvl="0"/>
            <a:r>
              <a:rPr lang="en-US" dirty="0"/>
              <a:t>MERUMUSKAN OPINI MENGENAI LAPORAN KEUANGAN BERDASAR EVALUASI ATAS KESIMPULAN YANG DITARIK ATAS BUKTI AUDIT YANG DIPEROLEH</a:t>
            </a:r>
          </a:p>
          <a:p>
            <a:pPr lvl="0"/>
            <a:r>
              <a:rPr lang="en-US" dirty="0"/>
              <a:t>MEMBERIKAN OPINI DENGAN JELAS, MELALUI LAPORAN TERTULIS, YANG JUGA MENJELASKAN DASAR UNTUK MEMBERIKAN PENDAPAT TERSEBUT</a:t>
            </a:r>
          </a:p>
          <a:p>
            <a:r>
              <a:rPr lang="en-US" b="1" dirty="0"/>
              <a:t> </a:t>
            </a:r>
            <a:endParaRPr lang="en-US" dirty="0"/>
          </a:p>
          <a:p>
            <a:pPr marL="0" indent="0">
              <a:buNone/>
            </a:pPr>
            <a:endParaRPr lang="en-US" dirty="0"/>
          </a:p>
        </p:txBody>
      </p:sp>
    </p:spTree>
    <p:extLst>
      <p:ext uri="{BB962C8B-B14F-4D97-AF65-F5344CB8AC3E}">
        <p14:creationId xmlns:p14="http://schemas.microsoft.com/office/powerpoint/2010/main" val="9455355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REPORTING (PELAPORAN)</a:t>
            </a:r>
            <a:endParaRPr lang="en-US" dirty="0"/>
          </a:p>
        </p:txBody>
      </p:sp>
      <p:sp>
        <p:nvSpPr>
          <p:cNvPr id="3" name="Content Placeholder 2"/>
          <p:cNvSpPr>
            <a:spLocks noGrp="1"/>
          </p:cNvSpPr>
          <p:nvPr>
            <p:ph idx="1"/>
          </p:nvPr>
        </p:nvSpPr>
        <p:spPr/>
        <p:txBody>
          <a:bodyPr>
            <a:normAutofit/>
          </a:bodyPr>
          <a:lstStyle/>
          <a:p>
            <a:pPr marL="0" indent="0">
              <a:buNone/>
            </a:pPr>
            <a:r>
              <a:rPr lang="en-US" sz="4400" b="1" dirty="0" smtClean="0"/>
              <a:t>TAHAP </a:t>
            </a:r>
            <a:r>
              <a:rPr lang="en-US" sz="4400" b="1" dirty="0"/>
              <a:t>TEAM DEBRIEFING</a:t>
            </a:r>
            <a:r>
              <a:rPr lang="en-US" sz="4400" dirty="0"/>
              <a:t>, </a:t>
            </a:r>
            <a:endParaRPr lang="en-US" sz="4400" dirty="0" smtClean="0"/>
          </a:p>
          <a:p>
            <a:pPr marL="0" indent="0">
              <a:buNone/>
            </a:pPr>
            <a:r>
              <a:rPr lang="en-US" dirty="0" smtClean="0"/>
              <a:t>a. PERTEMUAN </a:t>
            </a:r>
            <a:r>
              <a:rPr lang="en-US" dirty="0"/>
              <a:t>UNTUK MEMBAHAS TEMUAN , </a:t>
            </a:r>
            <a:endParaRPr lang="en-US" dirty="0" smtClean="0"/>
          </a:p>
          <a:p>
            <a:pPr marL="0" indent="0">
              <a:buNone/>
            </a:pPr>
            <a:r>
              <a:rPr lang="en-US" dirty="0" smtClean="0"/>
              <a:t>b. MENGIDENTIFIKASI </a:t>
            </a:r>
            <a:r>
              <a:rPr lang="en-US" dirty="0"/>
              <a:t>SETIAP INDIKASI KECURANGAN DAN MENENTUKAN PERLUNYA PROSEDUR AUDIT LANJUTAN</a:t>
            </a:r>
          </a:p>
          <a:p>
            <a:pPr marL="0" indent="0">
              <a:buNone/>
            </a:pPr>
            <a:endParaRPr lang="en-US" dirty="0"/>
          </a:p>
        </p:txBody>
      </p:sp>
    </p:spTree>
    <p:extLst>
      <p:ext uri="{BB962C8B-B14F-4D97-AF65-F5344CB8AC3E}">
        <p14:creationId xmlns:p14="http://schemas.microsoft.com/office/powerpoint/2010/main" val="36120315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REPORTING (PELAPORAN)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MANFAAT </a:t>
            </a:r>
            <a:r>
              <a:rPr lang="en-US" b="1" dirty="0"/>
              <a:t>AUDIT BERBASIS RISIKO :</a:t>
            </a:r>
          </a:p>
          <a:p>
            <a:pPr lvl="0"/>
            <a:r>
              <a:rPr lang="en-US" dirty="0"/>
              <a:t>FLEKSIBILITAS WAKTU</a:t>
            </a:r>
          </a:p>
          <a:p>
            <a:pPr lvl="0"/>
            <a:r>
              <a:rPr lang="en-US" dirty="0"/>
              <a:t>UPAYA TIM TERFOKUS PADA AREA KUNCI</a:t>
            </a:r>
          </a:p>
          <a:p>
            <a:pPr lvl="0"/>
            <a:r>
              <a:rPr lang="en-US" dirty="0"/>
              <a:t>PROSEDUR AUDIT TERFOKUS PADA RISIKO</a:t>
            </a:r>
          </a:p>
          <a:p>
            <a:pPr lvl="0"/>
            <a:r>
              <a:rPr lang="en-US" dirty="0"/>
              <a:t>PEMAHAMAN ATAS PENGENDALIAN INTERN, UNTUK MENGUJI EFEKTIFNYA PENGENDALIAN INTERN</a:t>
            </a:r>
          </a:p>
          <a:p>
            <a:pPr lvl="0"/>
            <a:r>
              <a:rPr lang="en-US" dirty="0"/>
              <a:t>KOMUNIKASI TEPAT WAKTU</a:t>
            </a:r>
          </a:p>
          <a:p>
            <a:endParaRPr lang="en-US" dirty="0"/>
          </a:p>
          <a:p>
            <a:pPr marL="0" indent="0">
              <a:buNone/>
            </a:pPr>
            <a:endParaRPr lang="en-US" dirty="0"/>
          </a:p>
        </p:txBody>
      </p:sp>
    </p:spTree>
    <p:extLst>
      <p:ext uri="{BB962C8B-B14F-4D97-AF65-F5344CB8AC3E}">
        <p14:creationId xmlns:p14="http://schemas.microsoft.com/office/powerpoint/2010/main" val="3612031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INDONESIA MENGADOPSI ISA</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KEKUATAN PASAR, ARTINYA KAP MEMPUNYAI JARINGAN GLOBAL DAN JARINGAN INTERNASIONALLAINNYA MELAYANI KLIEN GLOBAL DAN INTERNASIONAL YANG MENGADAPSI STANDART-STANDART IFAC</a:t>
            </a:r>
          </a:p>
          <a:p>
            <a:pPr algn="just"/>
            <a:r>
              <a:rPr lang="en-US" dirty="0"/>
              <a:t>NILAI TAMBAH, ARTINYA KETIKA AUDITOR GAGAL MENDETEKSI. TUNTUTAN HUKUM MENYUSUL. REGULATOR MENCARI SOLUSI</a:t>
            </a:r>
          </a:p>
          <a:p>
            <a:pPr algn="just"/>
            <a:r>
              <a:rPr lang="en-US" dirty="0"/>
              <a:t>DAMPAK ADOPSI ISA PADA KENAIKAN BIAYA, ARTINYA ADA 2 JENIS KLASIFIKASI BIAYA DALAM HAL INI, YAKNI BIAYA YANG BERULANG-ULANG TERJADI SETIAP TAHUN </a:t>
            </a:r>
            <a:r>
              <a:rPr lang="en-US" i="1" dirty="0"/>
              <a:t>(RECURRING COST) </a:t>
            </a:r>
            <a:r>
              <a:rPr lang="en-US" dirty="0"/>
              <a:t>DAN BIAYA YANG SEKALI TERJADI </a:t>
            </a:r>
            <a:r>
              <a:rPr lang="en-US" i="1" dirty="0"/>
              <a:t>(ONE-OFF COST)</a:t>
            </a:r>
            <a:r>
              <a:rPr lang="en-US" dirty="0"/>
              <a:t>YAKNI KETIKA MULAI MENGADOPSI ISA.</a:t>
            </a:r>
          </a:p>
          <a:p>
            <a:pPr marL="0" indent="0">
              <a:buNone/>
            </a:pPr>
            <a:endParaRPr lang="en-US" dirty="0"/>
          </a:p>
        </p:txBody>
      </p:sp>
    </p:spTree>
    <p:extLst>
      <p:ext uri="{BB962C8B-B14F-4D97-AF65-F5344CB8AC3E}">
        <p14:creationId xmlns:p14="http://schemas.microsoft.com/office/powerpoint/2010/main" val="3757776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INDONESIA MENGADOPSI </a:t>
            </a:r>
            <a:r>
              <a:rPr lang="en-US" b="1" dirty="0" smtClean="0"/>
              <a:t>ISA</a:t>
            </a:r>
            <a:br>
              <a:rPr lang="en-US" b="1" dirty="0" smtClean="0"/>
            </a:br>
            <a:r>
              <a:rPr lang="en-US" sz="2200" b="1" i="1" dirty="0" smtClean="0"/>
              <a:t>LANJUTAN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ADOPSI </a:t>
            </a:r>
            <a:r>
              <a:rPr lang="en-US" dirty="0"/>
              <a:t>ISA MERUPAKAN BAGIAN DARI GLOBALISASI PEREKONOMIA, TERMASUK GLOBALISASI.  PASAR UANG DAN PASAR MODAL. BAGIAN TERDAHULU YANG BERBICARA TENTANG PENINGKATAN BIAYA MERUPAKAN PENGALAMAN NEGARA-NEGARA YANG SUDAH LEBIH DULU MENGADOPSI ISA. INDONESIA LEBIH BERUNTUK, KARENA TIDAK PERLU MENGELUARKAN BIAYA TERTENTU (MISAL YANG BERHUBUNGAN DENGAN REVISI ISA) DAN BISA BELAJAR DARI PENGALAMAN NEGARA LAIN. DASAWARSA PERTAM MILENIUM 2000 AGAKNYA MERUPAKAN INDIKASI PERUBAHAN BESAR DALAM TATANAN EKONOMI DUNIA, YANG AKAN MEMPENGARUHI TATANAN EKONOMI INDONESIA DI DASAWARSA BERIKUTNYA</a:t>
            </a:r>
          </a:p>
          <a:p>
            <a:pPr marL="0" indent="0" algn="just">
              <a:buNone/>
            </a:pPr>
            <a:endParaRPr lang="en-US" dirty="0"/>
          </a:p>
        </p:txBody>
      </p:sp>
    </p:spTree>
    <p:extLst>
      <p:ext uri="{BB962C8B-B14F-4D97-AF65-F5344CB8AC3E}">
        <p14:creationId xmlns:p14="http://schemas.microsoft.com/office/powerpoint/2010/main" val="3506084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PROYEK ISA DI INDONESIA</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GAMBARAN DI INDONESIA SEMUA KEGIATAN DALAM MEMPERSIAPKAN PENGAPDOSIAN ISA.</a:t>
            </a:r>
          </a:p>
          <a:p>
            <a:pPr lvl="0" algn="just"/>
            <a:r>
              <a:rPr lang="en-US" dirty="0"/>
              <a:t>PROYEK INI DIGUNAKAN UNTUK KEGIATAN KEARAH KONVERGENSI DENGAN INTERNATIONAL FINANCIAL REPORTING STANDARDS (IFRS)</a:t>
            </a:r>
          </a:p>
          <a:p>
            <a:pPr lvl="0" algn="just"/>
            <a:r>
              <a:rPr lang="en-US" dirty="0"/>
              <a:t>PROYEK BERSIFAT INTERNASIONAL, GAGASAN ASING YG KITA ADOPSI KEDALAM PERBENDAHARAAN PENGETAHUAN, DISIPLIN DAN PEMAHAMAN KITA DIBIDANG AKUNTANSI DAN AUDITING</a:t>
            </a:r>
          </a:p>
          <a:p>
            <a:pPr lvl="0" algn="just"/>
            <a:r>
              <a:rPr lang="en-US" dirty="0"/>
              <a:t>ADA IFRS = ISA</a:t>
            </a:r>
          </a:p>
          <a:p>
            <a:pPr lvl="0" algn="just"/>
            <a:r>
              <a:rPr lang="en-US" dirty="0"/>
              <a:t>CAKUPAN ISA TERBATAS PADA KAP DAN PRAKTISI (PARTNER DAN STAF PADA KAP</a:t>
            </a:r>
            <a:r>
              <a:rPr lang="en-US" dirty="0" smtClean="0"/>
              <a:t>)</a:t>
            </a:r>
            <a:endParaRPr lang="en-US" dirty="0"/>
          </a:p>
        </p:txBody>
      </p:sp>
    </p:spTree>
    <p:extLst>
      <p:ext uri="{BB962C8B-B14F-4D97-AF65-F5344CB8AC3E}">
        <p14:creationId xmlns:p14="http://schemas.microsoft.com/office/powerpoint/2010/main" val="493094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PROYEK ISA DI </a:t>
            </a:r>
            <a:r>
              <a:rPr lang="en-US" b="1" dirty="0" smtClean="0"/>
              <a:t>INDONESIA</a:t>
            </a:r>
            <a:br>
              <a:rPr lang="en-US" b="1" dirty="0" smtClean="0"/>
            </a:br>
            <a:r>
              <a:rPr lang="en-US" sz="3600" b="1" i="1" dirty="0" smtClean="0"/>
              <a:t>LANJUTAN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LEMBAGA </a:t>
            </a:r>
            <a:r>
              <a:rPr lang="en-US" dirty="0"/>
              <a:t>INTERNASIONAL YANG MENCETUSKAN DAN MENDORONG GAGASAN ISA DAN IFRS ADALAH IFAC </a:t>
            </a:r>
            <a:r>
              <a:rPr lang="en-US" i="1" dirty="0"/>
              <a:t>( INTERNATIONAL FEDERATION OF ACCOUNTANTS)</a:t>
            </a:r>
            <a:r>
              <a:rPr lang="en-US" dirty="0"/>
              <a:t> DAN AFILIASINYA, DAN LEMBAGA INTERNAIONAL LAIN MELALUI KEWENANGAN MEREKA. </a:t>
            </a:r>
          </a:p>
          <a:p>
            <a:pPr lvl="0" algn="just"/>
            <a:r>
              <a:rPr lang="en-US" dirty="0"/>
              <a:t>BANK DUNIA DAN IMT MEMONITOR KEMAJUAN NEGARA-BEGA</a:t>
            </a:r>
            <a:r>
              <a:rPr lang="en-US" i="1" dirty="0"/>
              <a:t>RA</a:t>
            </a:r>
            <a:r>
              <a:rPr lang="en-US" dirty="0"/>
              <a:t> YANG MENGIMPLEMENTASIKAN IFRS</a:t>
            </a:r>
            <a:r>
              <a:rPr lang="en-US" i="1" dirty="0"/>
              <a:t> DAN ISA</a:t>
            </a:r>
            <a:endParaRPr lang="en-US" dirty="0"/>
          </a:p>
          <a:p>
            <a:pPr marL="0" indent="0">
              <a:buNone/>
            </a:pPr>
            <a:endParaRPr lang="en-US" dirty="0"/>
          </a:p>
        </p:txBody>
      </p:sp>
    </p:spTree>
    <p:extLst>
      <p:ext uri="{BB962C8B-B14F-4D97-AF65-F5344CB8AC3E}">
        <p14:creationId xmlns:p14="http://schemas.microsoft.com/office/powerpoint/2010/main" val="2322541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PROYEK ISA DI </a:t>
            </a:r>
            <a:r>
              <a:rPr lang="en-US" b="1" dirty="0" smtClean="0"/>
              <a:t>INDONESIA</a:t>
            </a:r>
            <a:br>
              <a:rPr lang="en-US" b="1" dirty="0" smtClean="0"/>
            </a:br>
            <a:r>
              <a:rPr lang="en-US" sz="3600" b="1" i="1" dirty="0" smtClean="0"/>
              <a:t>LANJUTAN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dirty="0" smtClean="0"/>
              <a:t>INDONESIA </a:t>
            </a:r>
            <a:r>
              <a:rPr lang="en-US" dirty="0"/>
              <a:t>ADALAH SALAH SATU DARI NEGARA G20 YANG IKUT DALAM PERTEMUAN PUNCAK G20 DI WASHINGTON, DC AMERIKA SERIKAT DALAM BULAN NOPEMBER 2008</a:t>
            </a:r>
          </a:p>
          <a:p>
            <a:pPr lvl="0" algn="just"/>
            <a:r>
              <a:rPr lang="en-US" dirty="0"/>
              <a:t>PERUBAHAN DIMULAI HARUS DARI : KEANGGOTAAN INDONESIA DI IFAC DIWAKILI OLEH IAI DAN MEMPUNYAI KEWAJIBAN YANG DITUANGKAN DALAM </a:t>
            </a:r>
            <a:r>
              <a:rPr lang="en-US" i="1" dirty="0"/>
              <a:t>STATEMENT OF MEMBERSHIP OBLIGATIONS</a:t>
            </a:r>
            <a:r>
              <a:rPr lang="en-US" dirty="0"/>
              <a:t> DISINGKAT SMO YANG DITERBITKAN OLEH IFAC BOARD PADA BULAN APRIL 2004. DAN DAPAT DIPEROLEH DARI SITUS WEB IFAC</a:t>
            </a:r>
          </a:p>
          <a:p>
            <a:pPr marL="0" indent="0">
              <a:buNone/>
            </a:pPr>
            <a:endParaRPr lang="en-US" dirty="0"/>
          </a:p>
        </p:txBody>
      </p:sp>
    </p:spTree>
    <p:extLst>
      <p:ext uri="{BB962C8B-B14F-4D97-AF65-F5344CB8AC3E}">
        <p14:creationId xmlns:p14="http://schemas.microsoft.com/office/powerpoint/2010/main" val="1019990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2485</Words>
  <Application>Microsoft Office PowerPoint</Application>
  <PresentationFormat>On-screen Show (4:3)</PresentationFormat>
  <Paragraphs>255</Paragraphs>
  <Slides>47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Adobe Garamond Pro Bold</vt:lpstr>
      <vt:lpstr>Arial</vt:lpstr>
      <vt:lpstr>Calibri</vt:lpstr>
      <vt:lpstr>Symbol</vt:lpstr>
      <vt:lpstr>Times New Roman</vt:lpstr>
      <vt:lpstr>Office Theme</vt:lpstr>
      <vt:lpstr>ISA  (INTERNTIONAL STANDART AUDITING) </vt:lpstr>
      <vt:lpstr>LATAR BELAKANG : </vt:lpstr>
      <vt:lpstr>AUDITING BERBASIS ISA TERDIRI DARI 5 BAGIAN : </vt:lpstr>
      <vt:lpstr>ISTILAH TERTENTU DALAM ISA </vt:lpstr>
      <vt:lpstr>INDONESIA MENGADOPSI ISA </vt:lpstr>
      <vt:lpstr>INDONESIA MENGADOPSI ISA LANJUTAN …. </vt:lpstr>
      <vt:lpstr>PROYEK ISA DI INDONESIA </vt:lpstr>
      <vt:lpstr>PROYEK ISA DI INDONESIA LANJUTAN ….. </vt:lpstr>
      <vt:lpstr>PROYEK ISA DI INDONESIA LANJUTAN ….. </vt:lpstr>
      <vt:lpstr>PROYEK ISA DI INDONESIA LANJUTAN …..</vt:lpstr>
      <vt:lpstr>PROYEK ISA DI INDONESIA LANJUTAN …..</vt:lpstr>
      <vt:lpstr>AUDIT BERBASIS RISIKO ( CIRI PENTING DARI AUDIT BERBASIS ISA ADALAH BAHWA AUDIT INI BERBASIS RISIKO)</vt:lpstr>
      <vt:lpstr>REASONABLE ASSURANCE  (ASURANS YANG LAYAK)</vt:lpstr>
      <vt:lpstr> INHERENT LIMITATIONS  (RISIKO BAWAAN) </vt:lpstr>
      <vt:lpstr>INHERENT LIMITATIONS  (RISIKO BAWAAN) LANJUTAN … </vt:lpstr>
      <vt:lpstr> INHERENT LIMITATIONS  (RISIKO BAWAAN) LANJUTAN … </vt:lpstr>
      <vt:lpstr> INHERENT LIMITATIONS  (RISIKO BAWAAN) LANJUTAN … </vt:lpstr>
      <vt:lpstr>AUDIT SCOPE (LINGKUP AUDIT) </vt:lpstr>
      <vt:lpstr> AUDIT SCOPE (LINGKUP AUDIT) LANJUTAN …. </vt:lpstr>
      <vt:lpstr>MATERIAL MISSTATEMENTS  (SALAH SAJI MATERIAL)</vt:lpstr>
      <vt:lpstr>MATERIAL MISSTATEMENTS  (SALAH SAJI MATERIAL) LANJUTAN …</vt:lpstr>
      <vt:lpstr>ASERSI ( ASSERTIONS)</vt:lpstr>
      <vt:lpstr>RISIKO AUDIT </vt:lpstr>
      <vt:lpstr>Ada 2 unsur dalam risiko audit : </vt:lpstr>
      <vt:lpstr>KOMPONEN RISIKO AUDIT </vt:lpstr>
      <vt:lpstr>KOMPONEN RISIKO AUDIT LANJUTAN ….</vt:lpstr>
      <vt:lpstr>KOMPONEN RISIKO AUDIT LANJUTAN ….</vt:lpstr>
      <vt:lpstr>BUTIR PERTIMBANGAN</vt:lpstr>
      <vt:lpstr> AUDIT BERBASIS RISIKO</vt:lpstr>
      <vt:lpstr>AUDIT BERBASIS RISIKO lanjutan ….</vt:lpstr>
      <vt:lpstr>AUDIT BERBASIS RISIKO lanjutan ….</vt:lpstr>
      <vt:lpstr>3 LANGKAH AUDIT BERBASIS RISIKO</vt:lpstr>
      <vt:lpstr>3 LANGKAH AUDIT BERBASIS RISIKO lanjutan ….</vt:lpstr>
      <vt:lpstr>3 LANGKAH AUDIT BERBASIS RISIKO lanjutan ….</vt:lpstr>
      <vt:lpstr> KEHARUSAN DALAM TAHAP RISK ASSESSMENT </vt:lpstr>
      <vt:lpstr> KEHARUSAN DALAM TAHAP RISK ASSESSMENT lanjutan … </vt:lpstr>
      <vt:lpstr>  KEHARUSAN DALAM TAHAP RISK ASSESSMENT lanjutan …  </vt:lpstr>
      <vt:lpstr> KEHARUSAN DALAM TAHAP RISK ASSESSMENT lanjutan … </vt:lpstr>
      <vt:lpstr> KEHARUSAN DALAM TAHAP RISK ASSESSMENT lanjutan…. </vt:lpstr>
      <vt:lpstr> RISK RESPONSE  ( MENANGGAPI RISIKO) </vt:lpstr>
      <vt:lpstr> RISK RESPONSE  ( MENANGGAPI RISIKO) lanjutan … </vt:lpstr>
      <vt:lpstr> RISK RESPONSE  ( MENANGGAPI RISIKO) lanjutan … </vt:lpstr>
      <vt:lpstr> RISK RESPONSE  ( MENANGGAPI RISIKO) lanjutan … </vt:lpstr>
      <vt:lpstr>KOMBINASI PROSEDUR AUDIT YG TEPAT UNTUK MENANGGAPI RISIKO </vt:lpstr>
      <vt:lpstr>REPORTING (PELAPORAN)</vt:lpstr>
      <vt:lpstr>REPORTING (PELAPORAN)</vt:lpstr>
      <vt:lpstr>REPORTING (PELAPORAN)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  (INTERNTIONAL STANDART AUDITING)</dc:title>
  <dc:creator>ismail - [2010]</dc:creator>
  <cp:lastModifiedBy>Limitless</cp:lastModifiedBy>
  <cp:revision>15</cp:revision>
  <dcterms:created xsi:type="dcterms:W3CDTF">2013-12-08T19:30:30Z</dcterms:created>
  <dcterms:modified xsi:type="dcterms:W3CDTF">2014-05-18T12:12:33Z</dcterms:modified>
</cp:coreProperties>
</file>